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56" r:id="rId2"/>
    <p:sldId id="299" r:id="rId3"/>
    <p:sldId id="262" r:id="rId4"/>
    <p:sldId id="300" r:id="rId5"/>
    <p:sldId id="294" r:id="rId6"/>
    <p:sldId id="287" r:id="rId7"/>
    <p:sldId id="288" r:id="rId8"/>
    <p:sldId id="289" r:id="rId9"/>
    <p:sldId id="290" r:id="rId10"/>
    <p:sldId id="292" r:id="rId11"/>
    <p:sldId id="291" r:id="rId12"/>
    <p:sldId id="293" r:id="rId13"/>
    <p:sldId id="298" r:id="rId14"/>
    <p:sldId id="297" r:id="rId15"/>
    <p:sldId id="295" r:id="rId16"/>
    <p:sldId id="296" r:id="rId17"/>
    <p:sldId id="268"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87" autoAdjust="0"/>
    <p:restoredTop sz="91351" autoAdjust="0"/>
  </p:normalViewPr>
  <p:slideViewPr>
    <p:cSldViewPr>
      <p:cViewPr varScale="1">
        <p:scale>
          <a:sx n="74" d="100"/>
          <a:sy n="74" d="100"/>
        </p:scale>
        <p:origin x="968" y="200"/>
      </p:cViewPr>
      <p:guideLst>
        <p:guide orient="horz" pos="4320"/>
        <p:guide pos="7680"/>
      </p:guideLst>
    </p:cSldViewPr>
  </p:slideViewPr>
  <p:outlineViewPr>
    <p:cViewPr>
      <p:scale>
        <a:sx n="33" d="100"/>
        <a:sy n="33" d="100"/>
      </p:scale>
      <p:origin x="0" y="-5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7" d="100"/>
          <a:sy n="87" d="100"/>
        </p:scale>
        <p:origin x="383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F04F6C-3505-4395-946B-FE43DD2843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3AE08E94-2661-4A61-9F84-7B810C905D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4CE165-68DC-4877-A6DF-1152E200F60E}" type="datetimeFigureOut">
              <a:rPr lang="en-AU" smtClean="0"/>
              <a:t>22/7/2024</a:t>
            </a:fld>
            <a:endParaRPr lang="en-AU"/>
          </a:p>
        </p:txBody>
      </p:sp>
      <p:sp>
        <p:nvSpPr>
          <p:cNvPr id="4" name="Footer Placeholder 3">
            <a:extLst>
              <a:ext uri="{FF2B5EF4-FFF2-40B4-BE49-F238E27FC236}">
                <a16:creationId xmlns:a16="http://schemas.microsoft.com/office/drawing/2014/main" id="{F61B2A7A-CE3E-4724-80E3-E1E26829A4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0013ACB7-8A9B-4F77-96D0-30BE846812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E3116-D05C-4B45-AF76-BD7F33683A7A}" type="slidenum">
              <a:rPr lang="en-AU" smtClean="0"/>
              <a:t>‹#›</a:t>
            </a:fld>
            <a:endParaRPr lang="en-AU"/>
          </a:p>
        </p:txBody>
      </p:sp>
    </p:spTree>
    <p:extLst>
      <p:ext uri="{BB962C8B-B14F-4D97-AF65-F5344CB8AC3E}">
        <p14:creationId xmlns:p14="http://schemas.microsoft.com/office/powerpoint/2010/main" val="15501356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4859674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765935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Student tasks in seminar</a:t>
            </a:r>
          </a:p>
        </p:txBody>
      </p:sp>
    </p:spTree>
    <p:extLst>
      <p:ext uri="{BB962C8B-B14F-4D97-AF65-F5344CB8AC3E}">
        <p14:creationId xmlns:p14="http://schemas.microsoft.com/office/powerpoint/2010/main" val="2571058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Description of project work</a:t>
            </a:r>
          </a:p>
        </p:txBody>
      </p:sp>
    </p:spTree>
    <p:extLst>
      <p:ext uri="{BB962C8B-B14F-4D97-AF65-F5344CB8AC3E}">
        <p14:creationId xmlns:p14="http://schemas.microsoft.com/office/powerpoint/2010/main" val="1218564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Contribution of assessment items to final mark</a:t>
            </a:r>
          </a:p>
        </p:txBody>
      </p:sp>
    </p:spTree>
    <p:extLst>
      <p:ext uri="{BB962C8B-B14F-4D97-AF65-F5344CB8AC3E}">
        <p14:creationId xmlns:p14="http://schemas.microsoft.com/office/powerpoint/2010/main" val="4104024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Contribution of assessment items to final mark</a:t>
            </a:r>
          </a:p>
        </p:txBody>
      </p:sp>
    </p:spTree>
    <p:extLst>
      <p:ext uri="{BB962C8B-B14F-4D97-AF65-F5344CB8AC3E}">
        <p14:creationId xmlns:p14="http://schemas.microsoft.com/office/powerpoint/2010/main" val="1803157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Contribution of assessment items to final mark</a:t>
            </a:r>
          </a:p>
        </p:txBody>
      </p:sp>
    </p:spTree>
    <p:extLst>
      <p:ext uri="{BB962C8B-B14F-4D97-AF65-F5344CB8AC3E}">
        <p14:creationId xmlns:p14="http://schemas.microsoft.com/office/powerpoint/2010/main" val="550403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Contribution of assessment items to final mark</a:t>
            </a:r>
          </a:p>
        </p:txBody>
      </p:sp>
    </p:spTree>
    <p:extLst>
      <p:ext uri="{BB962C8B-B14F-4D97-AF65-F5344CB8AC3E}">
        <p14:creationId xmlns:p14="http://schemas.microsoft.com/office/powerpoint/2010/main" val="3870747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Contribution of assessment items to final mark</a:t>
            </a:r>
          </a:p>
        </p:txBody>
      </p:sp>
    </p:spTree>
    <p:extLst>
      <p:ext uri="{BB962C8B-B14F-4D97-AF65-F5344CB8AC3E}">
        <p14:creationId xmlns:p14="http://schemas.microsoft.com/office/powerpoint/2010/main" val="4150547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89254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AU" sz="2200">
                <a:effectLst/>
                <a:latin typeface="Helvetica Neue"/>
                <a:ea typeface="Helvetica Neue"/>
                <a:cs typeface="Helvetica Neue"/>
                <a:sym typeface="Helvetica Neue"/>
              </a:rPr>
              <a:t>I would like to acknowledge that this lecture is being held on Aboriginal land and recognise the strength, resilience and capacity of Noongar people in this land.</a:t>
            </a:r>
          </a:p>
        </p:txBody>
      </p:sp>
    </p:spTree>
    <p:extLst>
      <p:ext uri="{BB962C8B-B14F-4D97-AF65-F5344CB8AC3E}">
        <p14:creationId xmlns:p14="http://schemas.microsoft.com/office/powerpoint/2010/main" val="1588798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Introduction of the lecturers</a:t>
            </a:r>
          </a:p>
        </p:txBody>
      </p:sp>
    </p:spTree>
    <p:extLst>
      <p:ext uri="{BB962C8B-B14F-4D97-AF65-F5344CB8AC3E}">
        <p14:creationId xmlns:p14="http://schemas.microsoft.com/office/powerpoint/2010/main" val="2322903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Introduction of the lecturers</a:t>
            </a:r>
          </a:p>
        </p:txBody>
      </p:sp>
    </p:spTree>
    <p:extLst>
      <p:ext uri="{BB962C8B-B14F-4D97-AF65-F5344CB8AC3E}">
        <p14:creationId xmlns:p14="http://schemas.microsoft.com/office/powerpoint/2010/main" val="2247124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Introduction of the lecturers</a:t>
            </a:r>
          </a:p>
        </p:txBody>
      </p:sp>
    </p:spTree>
    <p:extLst>
      <p:ext uri="{BB962C8B-B14F-4D97-AF65-F5344CB8AC3E}">
        <p14:creationId xmlns:p14="http://schemas.microsoft.com/office/powerpoint/2010/main" val="605464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Overview on Unit outline</a:t>
            </a:r>
          </a:p>
        </p:txBody>
      </p:sp>
    </p:spTree>
    <p:extLst>
      <p:ext uri="{BB962C8B-B14F-4D97-AF65-F5344CB8AC3E}">
        <p14:creationId xmlns:p14="http://schemas.microsoft.com/office/powerpoint/2010/main" val="115007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3180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2424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Tasks and objectives in workshop</a:t>
            </a:r>
          </a:p>
        </p:txBody>
      </p:sp>
    </p:spTree>
    <p:extLst>
      <p:ext uri="{BB962C8B-B14F-4D97-AF65-F5344CB8AC3E}">
        <p14:creationId xmlns:p14="http://schemas.microsoft.com/office/powerpoint/2010/main" val="282921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CB47B-E756-44FD-8D09-8BC60A012BE1}"/>
              </a:ext>
            </a:extLst>
          </p:cNvPr>
          <p:cNvSpPr>
            <a:spLocks noGrp="1"/>
          </p:cNvSpPr>
          <p:nvPr>
            <p:ph type="title"/>
          </p:nvPr>
        </p:nvSpPr>
        <p:spPr/>
        <p:txBody>
          <a:bodyPr/>
          <a:lstStyle/>
          <a:p>
            <a:r>
              <a:rPr lang="en-US"/>
              <a:t>Click to edit Master title style</a:t>
            </a:r>
            <a:endParaRPr lang="en-AU"/>
          </a:p>
        </p:txBody>
      </p:sp>
      <p:sp>
        <p:nvSpPr>
          <p:cNvPr id="3" name="Slide Number Placeholder 2">
            <a:extLst>
              <a:ext uri="{FF2B5EF4-FFF2-40B4-BE49-F238E27FC236}">
                <a16:creationId xmlns:a16="http://schemas.microsoft.com/office/drawing/2014/main" id="{1010AB98-64A5-410B-9702-EA1F572DF309}"/>
              </a:ext>
            </a:extLst>
          </p:cNvPr>
          <p:cNvSpPr>
            <a:spLocks noGrp="1"/>
          </p:cNvSpPr>
          <p:nvPr>
            <p:ph type="sldNum" sz="quarter" idx="10"/>
          </p:nvPr>
        </p:nvSpPr>
        <p:spPr/>
        <p:txBody>
          <a:bodyPr/>
          <a:lstStyle/>
          <a:p>
            <a:fld id="{86CB4B4D-7CA3-9044-876B-883B54F8677D}" type="slidenum">
              <a:rPr lang="en-AU" smtClean="0"/>
              <a:t>‹#›</a:t>
            </a:fld>
            <a:endParaRPr lang="en-AU"/>
          </a:p>
        </p:txBody>
      </p:sp>
    </p:spTree>
    <p:extLst>
      <p:ext uri="{BB962C8B-B14F-4D97-AF65-F5344CB8AC3E}">
        <p14:creationId xmlns:p14="http://schemas.microsoft.com/office/powerpoint/2010/main" val="31856480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lgn="l">
              <a:defRPr sz="6000">
                <a:latin typeface="+mn-lt"/>
                <a:ea typeface="+mn-ea"/>
                <a:cs typeface="+mn-cs"/>
                <a:sym typeface="Source Sans Pro"/>
              </a:defRPr>
            </a:lvl1pPr>
          </a:lstStyle>
          <a:p>
            <a:r>
              <a:t>Title Text</a:t>
            </a:r>
          </a:p>
        </p:txBody>
      </p:sp>
      <p:sp>
        <p:nvSpPr>
          <p:cNvPr id="40" name="Shape 40"/>
          <p:cNvSpPr>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atin typeface="Helvetica Light"/>
                <a:ea typeface="Helvetica Light"/>
                <a:cs typeface="Helvetica Light"/>
                <a:sym typeface="Helvetica Light"/>
              </a:defRPr>
            </a:lvl1pPr>
            <a:lvl2pPr marL="0" indent="228600" algn="ctr">
              <a:spcBef>
                <a:spcPts val="0"/>
              </a:spcBef>
              <a:buSzTx/>
              <a:buNone/>
              <a:defRPr sz="4400">
                <a:latin typeface="Helvetica Light"/>
                <a:ea typeface="Helvetica Light"/>
                <a:cs typeface="Helvetica Light"/>
                <a:sym typeface="Helvetica Light"/>
              </a:defRPr>
            </a:lvl2pPr>
            <a:lvl3pPr marL="0" indent="457200" algn="ctr">
              <a:spcBef>
                <a:spcPts val="0"/>
              </a:spcBef>
              <a:buSzTx/>
              <a:buNone/>
              <a:defRPr sz="4400">
                <a:latin typeface="Helvetica Light"/>
                <a:ea typeface="Helvetica Light"/>
                <a:cs typeface="Helvetica Light"/>
                <a:sym typeface="Helvetica Light"/>
              </a:defRPr>
            </a:lvl3pPr>
            <a:lvl4pPr marL="0" indent="685800" algn="ctr">
              <a:spcBef>
                <a:spcPts val="0"/>
              </a:spcBef>
              <a:buSzTx/>
              <a:buNone/>
              <a:defRPr sz="4400">
                <a:latin typeface="Helvetica Light"/>
                <a:ea typeface="Helvetica Light"/>
                <a:cs typeface="Helvetica Light"/>
                <a:sym typeface="Helvetica Light"/>
              </a:defRPr>
            </a:lvl4pPr>
            <a:lvl5pPr marL="0" indent="914400" algn="ctr">
              <a:spcBef>
                <a:spcPts val="0"/>
              </a:spcBef>
              <a:buSzTx/>
              <a:buNone/>
              <a:defRPr sz="44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atin typeface="Helvetica Light"/>
                <a:ea typeface="Helvetica Light"/>
                <a:cs typeface="Helvetica Light"/>
                <a:sym typeface="Helvetica Light"/>
              </a:defRPr>
            </a:lvl1pPr>
            <a:lvl2pPr marL="808264" indent="-465364">
              <a:spcBef>
                <a:spcPts val="4500"/>
              </a:spcBef>
              <a:defRPr sz="3800">
                <a:latin typeface="Helvetica Light"/>
                <a:ea typeface="Helvetica Light"/>
                <a:cs typeface="Helvetica Light"/>
                <a:sym typeface="Helvetica Light"/>
              </a:defRPr>
            </a:lvl2pPr>
            <a:lvl3pPr marL="1151164" indent="-465364">
              <a:spcBef>
                <a:spcPts val="4500"/>
              </a:spcBef>
              <a:defRPr sz="3800">
                <a:latin typeface="Helvetica Light"/>
                <a:ea typeface="Helvetica Light"/>
                <a:cs typeface="Helvetica Light"/>
                <a:sym typeface="Helvetica Light"/>
              </a:defRPr>
            </a:lvl3pPr>
            <a:lvl4pPr marL="1494064" indent="-465364">
              <a:spcBef>
                <a:spcPts val="4500"/>
              </a:spcBef>
              <a:defRPr sz="3800">
                <a:latin typeface="Helvetica Light"/>
                <a:ea typeface="Helvetica Light"/>
                <a:cs typeface="Helvetica Light"/>
                <a:sym typeface="Helvetica Light"/>
              </a:defRPr>
            </a:lvl4pPr>
            <a:lvl5pPr marL="1836964" indent="-465364">
              <a:spcBef>
                <a:spcPts val="4500"/>
              </a:spcBef>
              <a:defRPr sz="38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Light"/>
                <a:ea typeface="Helvetica Light"/>
                <a:cs typeface="Helvetica Light"/>
                <a:sym typeface="Helvetica Light"/>
              </a:defRPr>
            </a:lvl1pPr>
          </a:lstStyle>
          <a:p>
            <a:r>
              <a:t>–Johnny Appleseed</a:t>
            </a:r>
          </a:p>
        </p:txBody>
      </p:sp>
      <p:sp>
        <p:nvSpPr>
          <p:cNvPr id="94" name="Shape 94"/>
          <p:cNvSpPr>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atin typeface="Helvetica Light"/>
                <a:ea typeface="Helvetica Light"/>
                <a:cs typeface="Helvetica Light"/>
                <a:sym typeface="Helvetica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UWA"/>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UWA"/>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UWA"/>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UWA"/>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UWA"/>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UWA"/>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UWA"/>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UWA"/>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UWA"/>
        </a:defRPr>
      </a:lvl9pPr>
    </p:titleStyle>
    <p:bodyStyle>
      <a:lvl1pPr marL="370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1pPr>
      <a:lvl2pPr marL="814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2pPr>
      <a:lvl3pPr marL="1259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3pPr>
      <a:lvl4pPr marL="1703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4pPr>
      <a:lvl5pPr marL="2148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5pPr>
      <a:lvl6pPr marL="2592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6pPr>
      <a:lvl7pPr marL="3037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7pPr>
      <a:lvl8pPr marL="3481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8pPr>
      <a:lvl9pPr marL="3926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mailto:georg.fritz@uwa.edu.au"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www.uwa.edu.au/students/Study-success/STUDYSmarter"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www.science.uwa.edu.au/students/sing-current-students/assessments/dishonesty"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119" name="stars.jpg">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3475" y="-54768"/>
            <a:ext cx="24551250" cy="16372614"/>
          </a:xfrm>
          <a:prstGeom prst="rect">
            <a:avLst/>
          </a:prstGeom>
          <a:ln w="12700">
            <a:miter lim="400000"/>
          </a:ln>
        </p:spPr>
      </p:pic>
      <p:pic>
        <p:nvPicPr>
          <p:cNvPr id="122" name="UWA-Acronym-Hor-CMYK-Rev.png" descr="The University of Western Australia with an image of the crest.">
            <a:extLs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0800" y="9738320"/>
            <a:ext cx="7017592" cy="2305780"/>
          </a:xfrm>
          <a:prstGeom prst="rect">
            <a:avLst/>
          </a:prstGeom>
          <a:ln w="12700">
            <a:miter lim="400000"/>
          </a:ln>
        </p:spPr>
      </p:pic>
      <p:sp>
        <p:nvSpPr>
          <p:cNvPr id="9" name="Text Placeholder 8">
            <a:extLst>
              <a:ext uri="{FF2B5EF4-FFF2-40B4-BE49-F238E27FC236}">
                <a16:creationId xmlns:a16="http://schemas.microsoft.com/office/drawing/2014/main" id="{F72A602F-7E65-470D-8B5C-A3AAD50B7478}"/>
              </a:ext>
            </a:extLst>
          </p:cNvPr>
          <p:cNvSpPr>
            <a:spLocks noGrp="1"/>
          </p:cNvSpPr>
          <p:nvPr>
            <p:ph type="body" sz="quarter" idx="1"/>
          </p:nvPr>
        </p:nvSpPr>
        <p:spPr>
          <a:xfrm>
            <a:off x="9355160" y="6180703"/>
            <a:ext cx="13622759" cy="6869985"/>
          </a:xfrm>
        </p:spPr>
        <p:txBody>
          <a:bodyPr>
            <a:normAutofit/>
          </a:bodyPr>
          <a:lstStyle/>
          <a:p>
            <a:pPr algn="l"/>
            <a:r>
              <a:rPr lang="en-AU" dirty="0">
                <a:solidFill>
                  <a:schemeClr val="bg1"/>
                </a:solidFill>
              </a:rPr>
              <a:t>Lecture 1 – Introduction to the unit</a:t>
            </a:r>
          </a:p>
          <a:p>
            <a:pPr algn="l"/>
            <a:endParaRPr lang="en-AU" dirty="0">
              <a:solidFill>
                <a:schemeClr val="bg1"/>
              </a:solidFill>
            </a:endParaRPr>
          </a:p>
          <a:p>
            <a:pPr algn="l"/>
            <a:r>
              <a:rPr lang="en-AU" b="1" dirty="0">
                <a:solidFill>
                  <a:schemeClr val="bg1"/>
                </a:solidFill>
              </a:rPr>
              <a:t>Dr. Georg Fritz (Unit coordinator)</a:t>
            </a:r>
          </a:p>
          <a:p>
            <a:pPr algn="l"/>
            <a:r>
              <a:rPr lang="en-AU" dirty="0">
                <a:solidFill>
                  <a:schemeClr val="bg1"/>
                </a:solidFill>
              </a:rPr>
              <a:t>Senior Lecturer</a:t>
            </a:r>
          </a:p>
          <a:p>
            <a:pPr algn="l"/>
            <a:r>
              <a:rPr lang="en-AU" dirty="0">
                <a:solidFill>
                  <a:schemeClr val="bg1"/>
                </a:solidFill>
              </a:rPr>
              <a:t>School of Molecular Sciences</a:t>
            </a:r>
          </a:p>
          <a:p>
            <a:pPr algn="l"/>
            <a:endParaRPr lang="en-AU" dirty="0">
              <a:solidFill>
                <a:schemeClr val="bg1"/>
              </a:solidFill>
            </a:endParaRPr>
          </a:p>
          <a:p>
            <a:pPr algn="l"/>
            <a:r>
              <a:rPr lang="en-AU" dirty="0">
                <a:solidFill>
                  <a:schemeClr val="bg1"/>
                </a:solidFill>
              </a:rPr>
              <a:t>Location: Bayliss Building, room 3.69</a:t>
            </a:r>
          </a:p>
          <a:p>
            <a:pPr algn="l"/>
            <a:r>
              <a:rPr lang="en-AU" dirty="0">
                <a:solidFill>
                  <a:schemeClr val="bg1"/>
                </a:solidFill>
              </a:rPr>
              <a:t>Email: </a:t>
            </a:r>
            <a:r>
              <a:rPr lang="en-AU" dirty="0">
                <a:solidFill>
                  <a:schemeClr val="bg1"/>
                </a:solidFill>
                <a:hlinkClick r:id="rId5">
                  <a:extLst>
                    <a:ext uri="{A12FA001-AC4F-418D-AE19-62706E023703}">
                      <ahyp:hlinkClr xmlns:ahyp="http://schemas.microsoft.com/office/drawing/2018/hyperlinkcolor" val="tx"/>
                    </a:ext>
                  </a:extLst>
                </a:hlinkClick>
              </a:rPr>
              <a:t>georg.fritz@uwa.edu.au</a:t>
            </a:r>
            <a:endParaRPr lang="en-AU" dirty="0">
              <a:solidFill>
                <a:schemeClr val="bg1"/>
              </a:solidFill>
            </a:endParaRPr>
          </a:p>
          <a:p>
            <a:pPr algn="l"/>
            <a:r>
              <a:rPr lang="en-AU" dirty="0">
                <a:solidFill>
                  <a:schemeClr val="bg1"/>
                </a:solidFill>
              </a:rPr>
              <a:t>Phone: 6488 3329</a:t>
            </a:r>
          </a:p>
          <a:p>
            <a:pPr algn="l"/>
            <a:r>
              <a:rPr lang="en-AU" dirty="0">
                <a:solidFill>
                  <a:schemeClr val="bg1"/>
                </a:solidFill>
              </a:rPr>
              <a:t>Office hours: By appointment</a:t>
            </a:r>
          </a:p>
        </p:txBody>
      </p:sp>
      <p:sp>
        <p:nvSpPr>
          <p:cNvPr id="11" name="Title 10">
            <a:extLst>
              <a:ext uri="{FF2B5EF4-FFF2-40B4-BE49-F238E27FC236}">
                <a16:creationId xmlns:a16="http://schemas.microsoft.com/office/drawing/2014/main" id="{3C440F9D-7DE8-4C5D-BA29-9597B127CA83}"/>
              </a:ext>
            </a:extLst>
          </p:cNvPr>
          <p:cNvSpPr>
            <a:spLocks noGrp="1"/>
          </p:cNvSpPr>
          <p:nvPr>
            <p:ph type="title"/>
          </p:nvPr>
        </p:nvSpPr>
        <p:spPr>
          <a:xfrm>
            <a:off x="9370440" y="1817441"/>
            <a:ext cx="13607479" cy="3600400"/>
          </a:xfrm>
        </p:spPr>
        <p:txBody>
          <a:bodyPr>
            <a:normAutofit fontScale="90000"/>
          </a:bodyPr>
          <a:lstStyle/>
          <a:p>
            <a:pPr algn="l"/>
            <a:r>
              <a:rPr lang="en-AU" dirty="0"/>
              <a:t>SCIE5508</a:t>
            </a:r>
            <a:br>
              <a:rPr lang="en-AU" dirty="0"/>
            </a:br>
            <a:r>
              <a:rPr lang="en-AU" dirty="0"/>
              <a:t>Synthetic Biology – Solving global challenges</a:t>
            </a:r>
          </a:p>
        </p:txBody>
      </p:sp>
      <p:pic>
        <p:nvPicPr>
          <p:cNvPr id="2" name="Picture 1">
            <a:extLst>
              <a:ext uri="{FF2B5EF4-FFF2-40B4-BE49-F238E27FC236}">
                <a16:creationId xmlns:a16="http://schemas.microsoft.com/office/drawing/2014/main" id="{909BA471-0020-BE41-82CA-B9D227FCD445}"/>
              </a:ext>
            </a:extLst>
          </p:cNvPr>
          <p:cNvPicPr>
            <a:picLocks noChangeAspect="1"/>
          </p:cNvPicPr>
          <p:nvPr/>
        </p:nvPicPr>
        <p:blipFill>
          <a:blip r:embed="rId6"/>
          <a:stretch>
            <a:fillRect/>
          </a:stretch>
        </p:blipFill>
        <p:spPr>
          <a:xfrm>
            <a:off x="9355159" y="1036138"/>
            <a:ext cx="14044585" cy="4741741"/>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4387453" y="-54768"/>
            <a:ext cx="15609094" cy="3036094"/>
          </a:xfrm>
        </p:spPr>
        <p:txBody>
          <a:bodyPr>
            <a:normAutofit/>
          </a:bodyPr>
          <a:lstStyle/>
          <a:p>
            <a:r>
              <a:rPr lang="en-AU" dirty="0"/>
              <a:t>Seminar (journal club)</a:t>
            </a:r>
          </a:p>
        </p:txBody>
      </p:sp>
      <p:sp>
        <p:nvSpPr>
          <p:cNvPr id="3" name="Text Placeholder 2">
            <a:extLst>
              <a:ext uri="{FF2B5EF4-FFF2-40B4-BE49-F238E27FC236}">
                <a16:creationId xmlns:a16="http://schemas.microsoft.com/office/drawing/2014/main" id="{052016CA-72D5-4F4F-9937-2A9860250B0C}"/>
              </a:ext>
            </a:extLst>
          </p:cNvPr>
          <p:cNvSpPr>
            <a:spLocks noGrp="1"/>
          </p:cNvSpPr>
          <p:nvPr>
            <p:ph type="body" idx="1"/>
          </p:nvPr>
        </p:nvSpPr>
        <p:spPr>
          <a:xfrm>
            <a:off x="1642828" y="2981326"/>
            <a:ext cx="21098344" cy="10141370"/>
          </a:xfrm>
        </p:spPr>
        <p:txBody>
          <a:bodyPr>
            <a:normAutofit lnSpcReduction="10000"/>
          </a:bodyPr>
          <a:lstStyle/>
          <a:p>
            <a:r>
              <a:rPr lang="en-US" sz="4800" b="1" dirty="0">
                <a:solidFill>
                  <a:srgbClr val="FFFF00"/>
                </a:solidFill>
              </a:rPr>
              <a:t>Choose</a:t>
            </a:r>
            <a:r>
              <a:rPr lang="en-US" sz="4800" dirty="0">
                <a:solidFill>
                  <a:srgbClr val="FFFF00"/>
                </a:solidFill>
              </a:rPr>
              <a:t> a recent Synthetic Biology paper from pre-selected list (see LMS); provide 3 choices by the end of </a:t>
            </a:r>
            <a:r>
              <a:rPr lang="en-US" sz="4800" b="1" dirty="0">
                <a:solidFill>
                  <a:srgbClr val="FFFF00"/>
                </a:solidFill>
              </a:rPr>
              <a:t>week 1 </a:t>
            </a:r>
            <a:r>
              <a:rPr lang="en-US" sz="4800" dirty="0">
                <a:solidFill>
                  <a:srgbClr val="FFFF00"/>
                </a:solidFill>
              </a:rPr>
              <a:t>via an LMS survey</a:t>
            </a:r>
          </a:p>
          <a:p>
            <a:r>
              <a:rPr lang="en-US" sz="4800" b="1" dirty="0">
                <a:solidFill>
                  <a:srgbClr val="FFFF00"/>
                </a:solidFill>
              </a:rPr>
              <a:t>We assign you in teams of 3 students </a:t>
            </a:r>
            <a:r>
              <a:rPr lang="en-US" sz="4800" dirty="0">
                <a:solidFill>
                  <a:srgbClr val="FFFF00"/>
                </a:solidFill>
              </a:rPr>
              <a:t>(random assignment on LMS)</a:t>
            </a:r>
          </a:p>
          <a:p>
            <a:r>
              <a:rPr lang="en-US" sz="4800" b="1" dirty="0">
                <a:solidFill>
                  <a:srgbClr val="FFFF00"/>
                </a:solidFill>
              </a:rPr>
              <a:t>Prepare </a:t>
            </a:r>
            <a:r>
              <a:rPr lang="en-US" sz="4800" dirty="0">
                <a:solidFill>
                  <a:srgbClr val="FFFF00"/>
                </a:solidFill>
              </a:rPr>
              <a:t>~10-12 </a:t>
            </a:r>
            <a:r>
              <a:rPr lang="en-US" sz="4800" dirty="0" err="1">
                <a:solidFill>
                  <a:srgbClr val="FFFF00"/>
                </a:solidFill>
              </a:rPr>
              <a:t>Powerpoint</a:t>
            </a:r>
            <a:r>
              <a:rPr lang="en-US" sz="4800" dirty="0">
                <a:solidFill>
                  <a:srgbClr val="FFFF00"/>
                </a:solidFill>
              </a:rPr>
              <a:t> slides to cover the background, experimental concept, main findings and conclusion of the work1</a:t>
            </a:r>
          </a:p>
          <a:p>
            <a:r>
              <a:rPr lang="en-US" sz="4800" b="1" dirty="0">
                <a:solidFill>
                  <a:srgbClr val="FFFF00"/>
                </a:solidFill>
              </a:rPr>
              <a:t>Present</a:t>
            </a:r>
            <a:r>
              <a:rPr lang="en-US" sz="4800" dirty="0">
                <a:solidFill>
                  <a:srgbClr val="FFFF00"/>
                </a:solidFill>
              </a:rPr>
              <a:t> a 10-12 min talk to your peers (</a:t>
            </a:r>
            <a:r>
              <a:rPr lang="en-US" sz="4800" b="1" dirty="0">
                <a:solidFill>
                  <a:srgbClr val="FF0000"/>
                </a:solidFill>
              </a:rPr>
              <a:t>WE EXPECT A FREE SPEECH WITH PPT SLIDES - NO NOTES ON PAPER OR PPT ALLOWED! NO READING OF FULL SENTENCES FROM PPT SLIDES! THE USE OF NOTES / READING OFF THE SCREEN WILL LEAD TO A PENALTY OF 5 MARKS (OUT OF 20 MARKS TOTAL</a:t>
            </a:r>
            <a:r>
              <a:rPr lang="en-US" sz="4800" dirty="0">
                <a:solidFill>
                  <a:srgbClr val="FFFF00"/>
                </a:solidFill>
              </a:rPr>
              <a:t>)</a:t>
            </a:r>
          </a:p>
          <a:p>
            <a:r>
              <a:rPr lang="en-US" sz="4800" b="1" dirty="0">
                <a:solidFill>
                  <a:srgbClr val="FFFF00"/>
                </a:solidFill>
              </a:rPr>
              <a:t>Discuss </a:t>
            </a:r>
            <a:r>
              <a:rPr lang="en-US" sz="4800" dirty="0">
                <a:solidFill>
                  <a:srgbClr val="FFFF00"/>
                </a:solidFill>
              </a:rPr>
              <a:t>the work for 3-5 min in a Q&amp;A session</a:t>
            </a:r>
            <a:endParaRPr lang="en-US" sz="4800" b="1" dirty="0">
              <a:solidFill>
                <a:srgbClr val="FFFF00"/>
              </a:solidFill>
            </a:endParaRPr>
          </a:p>
        </p:txBody>
      </p:sp>
      <p:pic>
        <p:nvPicPr>
          <p:cNvPr id="4" name="UWA-Acronym-Hor-CMYK-Rev.png" descr="The University of Western Australian with image of the crest.">
            <a:extLst>
              <a:ext uri="{FF2B5EF4-FFF2-40B4-BE49-F238E27FC236}">
                <a16:creationId xmlns:a16="http://schemas.microsoft.com/office/drawing/2014/main" id="{BC49E830-A966-3442-892D-9FD5FD5A6A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spTree>
    <p:extLst>
      <p:ext uri="{BB962C8B-B14F-4D97-AF65-F5344CB8AC3E}">
        <p14:creationId xmlns:p14="http://schemas.microsoft.com/office/powerpoint/2010/main" val="411831260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2457079" y="376235"/>
            <a:ext cx="16143634" cy="3036094"/>
          </a:xfrm>
        </p:spPr>
        <p:txBody>
          <a:bodyPr>
            <a:normAutofit fontScale="90000"/>
          </a:bodyPr>
          <a:lstStyle/>
          <a:p>
            <a:r>
              <a:rPr lang="en-AU" dirty="0"/>
              <a:t>Project: Develop a Synthetic Biology funding proposal</a:t>
            </a:r>
          </a:p>
        </p:txBody>
      </p:sp>
      <p:sp>
        <p:nvSpPr>
          <p:cNvPr id="3" name="Text Placeholder 2">
            <a:extLst>
              <a:ext uri="{FF2B5EF4-FFF2-40B4-BE49-F238E27FC236}">
                <a16:creationId xmlns:a16="http://schemas.microsoft.com/office/drawing/2014/main" id="{052016CA-72D5-4F4F-9937-2A9860250B0C}"/>
              </a:ext>
            </a:extLst>
          </p:cNvPr>
          <p:cNvSpPr>
            <a:spLocks noGrp="1"/>
          </p:cNvSpPr>
          <p:nvPr>
            <p:ph type="body" idx="1"/>
          </p:nvPr>
        </p:nvSpPr>
        <p:spPr>
          <a:xfrm>
            <a:off x="1642828" y="3558608"/>
            <a:ext cx="21098344" cy="9361040"/>
          </a:xfrm>
        </p:spPr>
        <p:txBody>
          <a:bodyPr>
            <a:normAutofit/>
          </a:bodyPr>
          <a:lstStyle/>
          <a:p>
            <a:r>
              <a:rPr lang="en-US" sz="4800" b="1" dirty="0">
                <a:solidFill>
                  <a:srgbClr val="FFFF00"/>
                </a:solidFill>
              </a:rPr>
              <a:t>Challenge: </a:t>
            </a:r>
            <a:r>
              <a:rPr lang="en-US" sz="4800" dirty="0">
                <a:solidFill>
                  <a:srgbClr val="FFFF00"/>
                </a:solidFill>
              </a:rPr>
              <a:t>Propose a Synthetic Biology project using a multi-gene construct (sensory &amp; regulatory circuit, metabolic pathway, etc.) to address a topical problem (environmental, agricultural, biotechnological, medical, etc.)</a:t>
            </a:r>
          </a:p>
          <a:p>
            <a:r>
              <a:rPr lang="en-US" sz="4800" b="1" dirty="0">
                <a:solidFill>
                  <a:srgbClr val="FFFF00"/>
                </a:solidFill>
              </a:rPr>
              <a:t>Teams </a:t>
            </a:r>
            <a:r>
              <a:rPr lang="en-US" sz="4800" dirty="0">
                <a:solidFill>
                  <a:srgbClr val="FFFF00"/>
                </a:solidFill>
              </a:rPr>
              <a:t>of 4 students (team-assignment via poll, management on </a:t>
            </a:r>
            <a:r>
              <a:rPr lang="en-US" sz="4800" b="1" dirty="0">
                <a:solidFill>
                  <a:srgbClr val="FFFF00"/>
                </a:solidFill>
              </a:rPr>
              <a:t>MS Teams</a:t>
            </a:r>
            <a:r>
              <a:rPr lang="en-US" sz="4800" dirty="0">
                <a:solidFill>
                  <a:srgbClr val="FFFF00"/>
                </a:solidFill>
              </a:rPr>
              <a:t>)</a:t>
            </a:r>
          </a:p>
          <a:p>
            <a:r>
              <a:rPr lang="en-US" sz="4800" b="1" dirty="0">
                <a:solidFill>
                  <a:srgbClr val="FFFF00"/>
                </a:solidFill>
              </a:rPr>
              <a:t>3 phases: Design </a:t>
            </a:r>
            <a:r>
              <a:rPr lang="en-US" sz="4800" dirty="0">
                <a:solidFill>
                  <a:srgbClr val="FFFF00"/>
                </a:solidFill>
              </a:rPr>
              <a:t>(weeks 6 &amp; 7)</a:t>
            </a:r>
            <a:r>
              <a:rPr lang="en-US" sz="4800" b="1" dirty="0">
                <a:solidFill>
                  <a:srgbClr val="FFFF00"/>
                </a:solidFill>
              </a:rPr>
              <a:t>, build </a:t>
            </a:r>
            <a:r>
              <a:rPr lang="en-US" sz="4800" dirty="0">
                <a:solidFill>
                  <a:srgbClr val="FFFF00"/>
                </a:solidFill>
              </a:rPr>
              <a:t>(weeks 8)</a:t>
            </a:r>
            <a:r>
              <a:rPr lang="en-US" sz="4800" b="1" dirty="0">
                <a:solidFill>
                  <a:srgbClr val="FFFF00"/>
                </a:solidFill>
              </a:rPr>
              <a:t>, test &amp; learn </a:t>
            </a:r>
            <a:r>
              <a:rPr lang="en-US" sz="4800" dirty="0">
                <a:solidFill>
                  <a:srgbClr val="FFFF00"/>
                </a:solidFill>
              </a:rPr>
              <a:t>(week 9)</a:t>
            </a:r>
          </a:p>
          <a:p>
            <a:r>
              <a:rPr lang="en-US" sz="4800" b="1" dirty="0">
                <a:solidFill>
                  <a:srgbClr val="FFFF00"/>
                </a:solidFill>
              </a:rPr>
              <a:t>Present an oral pitch </a:t>
            </a:r>
            <a:r>
              <a:rPr lang="en-US" sz="4800" dirty="0">
                <a:solidFill>
                  <a:srgbClr val="FFFF00"/>
                </a:solidFill>
              </a:rPr>
              <a:t>of your proposal (5 min group presentation, week 9)</a:t>
            </a:r>
          </a:p>
          <a:p>
            <a:r>
              <a:rPr lang="en-US" sz="4800" b="1" dirty="0">
                <a:solidFill>
                  <a:srgbClr val="FFFF00"/>
                </a:solidFill>
              </a:rPr>
              <a:t>Write </a:t>
            </a:r>
            <a:r>
              <a:rPr lang="en-US" sz="4800" dirty="0">
                <a:solidFill>
                  <a:srgbClr val="FFFF00"/>
                </a:solidFill>
              </a:rPr>
              <a:t>funding proposal describing the 3 phases (Intro + 1 section/student) – more details will be given in a tutorial in week 2</a:t>
            </a:r>
            <a:endParaRPr lang="en-US" sz="4800" b="1" dirty="0">
              <a:solidFill>
                <a:srgbClr val="FFFF00"/>
              </a:solidFill>
            </a:endParaRPr>
          </a:p>
        </p:txBody>
      </p:sp>
      <p:pic>
        <p:nvPicPr>
          <p:cNvPr id="4" name="UWA-Acronym-Hor-CMYK-Rev.png" descr="The University of Western Australian with image of the crest.">
            <a:extLst>
              <a:ext uri="{FF2B5EF4-FFF2-40B4-BE49-F238E27FC236}">
                <a16:creationId xmlns:a16="http://schemas.microsoft.com/office/drawing/2014/main" id="{0A355450-396D-604A-9206-EF016F3E42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spTree>
    <p:extLst>
      <p:ext uri="{BB962C8B-B14F-4D97-AF65-F5344CB8AC3E}">
        <p14:creationId xmlns:p14="http://schemas.microsoft.com/office/powerpoint/2010/main" val="238184038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4387453" y="-270792"/>
            <a:ext cx="15609094" cy="3036094"/>
          </a:xfrm>
        </p:spPr>
        <p:txBody>
          <a:bodyPr>
            <a:normAutofit/>
          </a:bodyPr>
          <a:lstStyle/>
          <a:p>
            <a:r>
              <a:rPr lang="en-AU" dirty="0"/>
              <a:t>Assessments</a:t>
            </a:r>
          </a:p>
        </p:txBody>
      </p:sp>
      <p:sp>
        <p:nvSpPr>
          <p:cNvPr id="3" name="Text Placeholder 2">
            <a:extLst>
              <a:ext uri="{FF2B5EF4-FFF2-40B4-BE49-F238E27FC236}">
                <a16:creationId xmlns:a16="http://schemas.microsoft.com/office/drawing/2014/main" id="{052016CA-72D5-4F4F-9937-2A9860250B0C}"/>
              </a:ext>
            </a:extLst>
          </p:cNvPr>
          <p:cNvSpPr>
            <a:spLocks noGrp="1"/>
          </p:cNvSpPr>
          <p:nvPr>
            <p:ph type="body" idx="1"/>
          </p:nvPr>
        </p:nvSpPr>
        <p:spPr>
          <a:xfrm>
            <a:off x="5279232" y="2177480"/>
            <a:ext cx="18764732" cy="11538520"/>
          </a:xfrm>
        </p:spPr>
        <p:txBody>
          <a:bodyPr>
            <a:normAutofit/>
          </a:bodyPr>
          <a:lstStyle/>
          <a:p>
            <a:r>
              <a:rPr lang="en-US" sz="4800" b="1" dirty="0">
                <a:solidFill>
                  <a:srgbClr val="FFFF00"/>
                </a:solidFill>
              </a:rPr>
              <a:t>Quizzes 25% </a:t>
            </a:r>
            <a:r>
              <a:rPr lang="en-US" sz="4800" dirty="0">
                <a:solidFill>
                  <a:srgbClr val="FFFF00"/>
                </a:solidFill>
              </a:rPr>
              <a:t>(In weeks 3 &amp; 5) </a:t>
            </a:r>
          </a:p>
          <a:p>
            <a:r>
              <a:rPr lang="en-US" sz="4800" b="1" dirty="0">
                <a:solidFill>
                  <a:srgbClr val="FFFF00"/>
                </a:solidFill>
              </a:rPr>
              <a:t>Oral 35% </a:t>
            </a:r>
          </a:p>
          <a:p>
            <a:pPr lvl="1"/>
            <a:r>
              <a:rPr lang="en-US" sz="4000" b="1" dirty="0">
                <a:solidFill>
                  <a:srgbClr val="FFFF00"/>
                </a:solidFill>
              </a:rPr>
              <a:t>Seminar talk (20%)</a:t>
            </a:r>
          </a:p>
          <a:p>
            <a:pPr lvl="1"/>
            <a:r>
              <a:rPr lang="en-US" sz="4000" b="1" dirty="0">
                <a:solidFill>
                  <a:srgbClr val="FFFF00"/>
                </a:solidFill>
              </a:rPr>
              <a:t>Active participation in Q&amp;A sessions (5%)</a:t>
            </a:r>
          </a:p>
          <a:p>
            <a:pPr lvl="1"/>
            <a:r>
              <a:rPr lang="en-US" sz="4000" b="1" dirty="0">
                <a:solidFill>
                  <a:srgbClr val="FFFF00"/>
                </a:solidFill>
              </a:rPr>
              <a:t>Project pitch (10%)</a:t>
            </a:r>
          </a:p>
          <a:p>
            <a:r>
              <a:rPr lang="en-US" sz="4800" b="1" dirty="0">
                <a:solidFill>
                  <a:srgbClr val="FFFF00"/>
                </a:solidFill>
              </a:rPr>
              <a:t>Written proposal 40%  </a:t>
            </a:r>
          </a:p>
          <a:p>
            <a:r>
              <a:rPr lang="en-AU" sz="4400" b="1" dirty="0">
                <a:solidFill>
                  <a:srgbClr val="FF0000"/>
                </a:solidFill>
              </a:rPr>
              <a:t>Late submissions will be penalised with 5% per 24h block</a:t>
            </a:r>
          </a:p>
        </p:txBody>
      </p:sp>
      <p:pic>
        <p:nvPicPr>
          <p:cNvPr id="4" name="UWA-Acronym-Hor-CMYK-Rev.png" descr="The University of Western Australian with image of the crest.">
            <a:extLst>
              <a:ext uri="{FF2B5EF4-FFF2-40B4-BE49-F238E27FC236}">
                <a16:creationId xmlns:a16="http://schemas.microsoft.com/office/drawing/2014/main" id="{675A51F9-53E6-6F41-BD95-CD2FEAE5B2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pic>
        <p:nvPicPr>
          <p:cNvPr id="7" name="Picture 6">
            <a:extLst>
              <a:ext uri="{FF2B5EF4-FFF2-40B4-BE49-F238E27FC236}">
                <a16:creationId xmlns:a16="http://schemas.microsoft.com/office/drawing/2014/main" id="{F21980A7-3219-154C-B3DA-CFC6578568EE}"/>
              </a:ext>
            </a:extLst>
          </p:cNvPr>
          <p:cNvPicPr>
            <a:picLocks noChangeAspect="1"/>
          </p:cNvPicPr>
          <p:nvPr/>
        </p:nvPicPr>
        <p:blipFill>
          <a:blip r:embed="rId4"/>
          <a:stretch>
            <a:fillRect/>
          </a:stretch>
        </p:blipFill>
        <p:spPr>
          <a:xfrm>
            <a:off x="1173035" y="3131839"/>
            <a:ext cx="3810000" cy="2133600"/>
          </a:xfrm>
          <a:prstGeom prst="rect">
            <a:avLst/>
          </a:prstGeom>
        </p:spPr>
      </p:pic>
      <p:pic>
        <p:nvPicPr>
          <p:cNvPr id="8" name="Picture 7">
            <a:extLst>
              <a:ext uri="{FF2B5EF4-FFF2-40B4-BE49-F238E27FC236}">
                <a16:creationId xmlns:a16="http://schemas.microsoft.com/office/drawing/2014/main" id="{28AB1315-BB39-0F4D-ABA7-C50B4BA8C4A7}"/>
              </a:ext>
            </a:extLst>
          </p:cNvPr>
          <p:cNvPicPr>
            <a:picLocks noChangeAspect="1"/>
          </p:cNvPicPr>
          <p:nvPr/>
        </p:nvPicPr>
        <p:blipFill rotWithShape="1">
          <a:blip r:embed="rId5"/>
          <a:srcRect r="10988"/>
          <a:stretch/>
        </p:blipFill>
        <p:spPr>
          <a:xfrm>
            <a:off x="1104016" y="10584161"/>
            <a:ext cx="3843536" cy="1879600"/>
          </a:xfrm>
          <a:prstGeom prst="rect">
            <a:avLst/>
          </a:prstGeom>
        </p:spPr>
      </p:pic>
      <p:pic>
        <p:nvPicPr>
          <p:cNvPr id="9" name="Picture 8">
            <a:extLst>
              <a:ext uri="{FF2B5EF4-FFF2-40B4-BE49-F238E27FC236}">
                <a16:creationId xmlns:a16="http://schemas.microsoft.com/office/drawing/2014/main" id="{2D11EEC2-952B-8746-B83A-81A73E43262B}"/>
              </a:ext>
            </a:extLst>
          </p:cNvPr>
          <p:cNvPicPr>
            <a:picLocks noChangeAspect="1"/>
          </p:cNvPicPr>
          <p:nvPr/>
        </p:nvPicPr>
        <p:blipFill>
          <a:blip r:embed="rId6"/>
          <a:stretch>
            <a:fillRect/>
          </a:stretch>
        </p:blipFill>
        <p:spPr>
          <a:xfrm>
            <a:off x="1137552" y="6922255"/>
            <a:ext cx="3810000" cy="2133600"/>
          </a:xfrm>
          <a:prstGeom prst="rect">
            <a:avLst/>
          </a:prstGeom>
        </p:spPr>
      </p:pic>
    </p:spTree>
    <p:extLst>
      <p:ext uri="{BB962C8B-B14F-4D97-AF65-F5344CB8AC3E}">
        <p14:creationId xmlns:p14="http://schemas.microsoft.com/office/powerpoint/2010/main" val="122580705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4387453" y="-270792"/>
            <a:ext cx="15609094" cy="3036094"/>
          </a:xfrm>
        </p:spPr>
        <p:txBody>
          <a:bodyPr>
            <a:normAutofit/>
          </a:bodyPr>
          <a:lstStyle/>
          <a:p>
            <a:r>
              <a:rPr lang="en-AU" dirty="0"/>
              <a:t>Attendance</a:t>
            </a:r>
          </a:p>
        </p:txBody>
      </p:sp>
      <p:sp>
        <p:nvSpPr>
          <p:cNvPr id="3" name="Text Placeholder 2">
            <a:extLst>
              <a:ext uri="{FF2B5EF4-FFF2-40B4-BE49-F238E27FC236}">
                <a16:creationId xmlns:a16="http://schemas.microsoft.com/office/drawing/2014/main" id="{052016CA-72D5-4F4F-9937-2A9860250B0C}"/>
              </a:ext>
            </a:extLst>
          </p:cNvPr>
          <p:cNvSpPr>
            <a:spLocks noGrp="1"/>
          </p:cNvSpPr>
          <p:nvPr>
            <p:ph type="body" idx="1"/>
          </p:nvPr>
        </p:nvSpPr>
        <p:spPr>
          <a:xfrm>
            <a:off x="2182888" y="1874208"/>
            <a:ext cx="18764732" cy="11538520"/>
          </a:xfrm>
        </p:spPr>
        <p:txBody>
          <a:bodyPr>
            <a:normAutofit/>
          </a:bodyPr>
          <a:lstStyle/>
          <a:p>
            <a:r>
              <a:rPr lang="en-AU" sz="5400" b="1" dirty="0">
                <a:solidFill>
                  <a:srgbClr val="FFFF00"/>
                </a:solidFill>
              </a:rPr>
              <a:t>If you have a clash with an element of the unit please let me know ASAP. Attendance in workshops and seminars is compulsory (sessions are not recorded).</a:t>
            </a:r>
          </a:p>
          <a:p>
            <a:r>
              <a:rPr lang="en-AU" sz="5400" b="1" dirty="0">
                <a:solidFill>
                  <a:srgbClr val="FFFF00"/>
                </a:solidFill>
              </a:rPr>
              <a:t>If you cannot make the assessment submission deadline please see the Science Student Office (SSO), well in advance of the due date or else you will be penalized for late submission.</a:t>
            </a:r>
          </a:p>
        </p:txBody>
      </p:sp>
      <p:pic>
        <p:nvPicPr>
          <p:cNvPr id="4" name="UWA-Acronym-Hor-CMYK-Rev.png" descr="The University of Western Australian with image of the crest.">
            <a:extLst>
              <a:ext uri="{FF2B5EF4-FFF2-40B4-BE49-F238E27FC236}">
                <a16:creationId xmlns:a16="http://schemas.microsoft.com/office/drawing/2014/main" id="{675A51F9-53E6-6F41-BD95-CD2FEAE5B2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spTree>
    <p:extLst>
      <p:ext uri="{BB962C8B-B14F-4D97-AF65-F5344CB8AC3E}">
        <p14:creationId xmlns:p14="http://schemas.microsoft.com/office/powerpoint/2010/main" val="38703962"/>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4387453" y="-270792"/>
            <a:ext cx="15609094" cy="3036094"/>
          </a:xfrm>
        </p:spPr>
        <p:txBody>
          <a:bodyPr>
            <a:normAutofit/>
          </a:bodyPr>
          <a:lstStyle/>
          <a:p>
            <a:r>
              <a:rPr lang="en-AU" dirty="0"/>
              <a:t>Support &amp; resources</a:t>
            </a:r>
          </a:p>
        </p:txBody>
      </p:sp>
      <p:sp>
        <p:nvSpPr>
          <p:cNvPr id="3" name="Text Placeholder 2">
            <a:extLst>
              <a:ext uri="{FF2B5EF4-FFF2-40B4-BE49-F238E27FC236}">
                <a16:creationId xmlns:a16="http://schemas.microsoft.com/office/drawing/2014/main" id="{052016CA-72D5-4F4F-9937-2A9860250B0C}"/>
              </a:ext>
            </a:extLst>
          </p:cNvPr>
          <p:cNvSpPr>
            <a:spLocks noGrp="1"/>
          </p:cNvSpPr>
          <p:nvPr>
            <p:ph type="body" idx="1"/>
          </p:nvPr>
        </p:nvSpPr>
        <p:spPr>
          <a:xfrm>
            <a:off x="1534816" y="1920866"/>
            <a:ext cx="21861076" cy="11538520"/>
          </a:xfrm>
        </p:spPr>
        <p:txBody>
          <a:bodyPr>
            <a:normAutofit/>
          </a:bodyPr>
          <a:lstStyle/>
          <a:p>
            <a:r>
              <a:rPr lang="en-AU" sz="5400" b="1" dirty="0">
                <a:solidFill>
                  <a:srgbClr val="FFFF00"/>
                </a:solidFill>
              </a:rPr>
              <a:t>If you are struggling with the assessment and require guidance/clarification, please see the lecturer/unit coordinator</a:t>
            </a:r>
          </a:p>
          <a:p>
            <a:r>
              <a:rPr lang="en-AU" sz="5400" b="1" dirty="0">
                <a:solidFill>
                  <a:srgbClr val="FFFF00"/>
                </a:solidFill>
              </a:rPr>
              <a:t>If you have problems with reading/writing/speaking (incl. English language) please take advantage of UWA’s </a:t>
            </a:r>
            <a:r>
              <a:rPr lang="en-AU" sz="5400" b="1" dirty="0">
                <a:solidFill>
                  <a:schemeClr val="bg1"/>
                </a:solidFill>
                <a:hlinkClick r:id="rId3">
                  <a:extLst>
                    <a:ext uri="{A12FA001-AC4F-418D-AE19-62706E023703}">
                      <ahyp:hlinkClr xmlns:ahyp="http://schemas.microsoft.com/office/drawing/2018/hyperlinkcolor" val="tx"/>
                    </a:ext>
                  </a:extLst>
                </a:hlinkClick>
              </a:rPr>
              <a:t>STUDY smarter resources</a:t>
            </a:r>
            <a:endParaRPr lang="en-AU" sz="5400" b="1" dirty="0">
              <a:solidFill>
                <a:schemeClr val="bg1"/>
              </a:solidFill>
            </a:endParaRPr>
          </a:p>
          <a:p>
            <a:endParaRPr lang="en-AU" sz="5400" b="1" dirty="0">
              <a:solidFill>
                <a:schemeClr val="bg1"/>
              </a:solidFill>
            </a:endParaRPr>
          </a:p>
        </p:txBody>
      </p:sp>
      <p:pic>
        <p:nvPicPr>
          <p:cNvPr id="4" name="UWA-Acronym-Hor-CMYK-Rev.png" descr="The University of Western Australian with image of the crest.">
            <a:extLst>
              <a:ext uri="{FF2B5EF4-FFF2-40B4-BE49-F238E27FC236}">
                <a16:creationId xmlns:a16="http://schemas.microsoft.com/office/drawing/2014/main" id="{675A51F9-53E6-6F41-BD95-CD2FEAE5B2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spTree>
    <p:extLst>
      <p:ext uri="{BB962C8B-B14F-4D97-AF65-F5344CB8AC3E}">
        <p14:creationId xmlns:p14="http://schemas.microsoft.com/office/powerpoint/2010/main" val="24759916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4387453" y="-270792"/>
            <a:ext cx="15609094" cy="3036094"/>
          </a:xfrm>
        </p:spPr>
        <p:txBody>
          <a:bodyPr>
            <a:normAutofit/>
          </a:bodyPr>
          <a:lstStyle/>
          <a:p>
            <a:r>
              <a:rPr lang="en-AU" dirty="0"/>
              <a:t>Other information</a:t>
            </a:r>
          </a:p>
        </p:txBody>
      </p:sp>
      <p:sp>
        <p:nvSpPr>
          <p:cNvPr id="3" name="Text Placeholder 2">
            <a:extLst>
              <a:ext uri="{FF2B5EF4-FFF2-40B4-BE49-F238E27FC236}">
                <a16:creationId xmlns:a16="http://schemas.microsoft.com/office/drawing/2014/main" id="{052016CA-72D5-4F4F-9937-2A9860250B0C}"/>
              </a:ext>
            </a:extLst>
          </p:cNvPr>
          <p:cNvSpPr>
            <a:spLocks noGrp="1"/>
          </p:cNvSpPr>
          <p:nvPr>
            <p:ph type="body" idx="1"/>
          </p:nvPr>
        </p:nvSpPr>
        <p:spPr>
          <a:xfrm>
            <a:off x="886744" y="1955511"/>
            <a:ext cx="22898544" cy="11538520"/>
          </a:xfrm>
        </p:spPr>
        <p:txBody>
          <a:bodyPr>
            <a:normAutofit/>
          </a:bodyPr>
          <a:lstStyle/>
          <a:p>
            <a:r>
              <a:rPr lang="en-AU" sz="4400" b="1" dirty="0">
                <a:solidFill>
                  <a:srgbClr val="FFFF00"/>
                </a:solidFill>
              </a:rPr>
              <a:t>No recommended textbook for the unit. See individual lecture notes and workshop materials for suggested readings on LMS</a:t>
            </a:r>
          </a:p>
          <a:p>
            <a:r>
              <a:rPr lang="en-AU" sz="4400" b="1" dirty="0">
                <a:solidFill>
                  <a:srgbClr val="FFFF00"/>
                </a:solidFill>
              </a:rPr>
              <a:t>Plagiarism: any doubts about what constitutes plagiarism, see </a:t>
            </a:r>
            <a:r>
              <a:rPr lang="en-AU" sz="4400" dirty="0">
                <a:solidFill>
                  <a:schemeClr val="bg1"/>
                </a:solidFill>
                <a:hlinkClick r:id="rId3">
                  <a:extLst>
                    <a:ext uri="{A12FA001-AC4F-418D-AE19-62706E023703}">
                      <ahyp:hlinkClr xmlns:ahyp="http://schemas.microsoft.com/office/drawing/2018/hyperlinkcolor" val="tx"/>
                    </a:ext>
                  </a:extLst>
                </a:hlinkClick>
              </a:rPr>
              <a:t>http://www.science.uwa.edu.au/students/sing-current-students/assessments/dishonesty </a:t>
            </a:r>
            <a:endParaRPr lang="en-AU" sz="4400" dirty="0">
              <a:solidFill>
                <a:schemeClr val="bg1"/>
              </a:solidFill>
            </a:endParaRPr>
          </a:p>
          <a:p>
            <a:r>
              <a:rPr lang="en-AU" sz="4400" b="1" dirty="0">
                <a:solidFill>
                  <a:srgbClr val="FFFF00"/>
                </a:solidFill>
              </a:rPr>
              <a:t>A note about contacting academic and professional staff by email: </a:t>
            </a:r>
            <a:r>
              <a:rPr lang="en-AU" sz="4400" dirty="0">
                <a:solidFill>
                  <a:srgbClr val="FFFF00"/>
                </a:solidFill>
              </a:rPr>
              <a:t>Writing a professional email is a generic skill that you should acquire while at UWA. Email messages should be polite, considerate, and contain correct grammar and spelling. All should begin with an appropriate salutation, e.g. “Dear...”, and end with a suitable closing, e.g. “Regards...” </a:t>
            </a:r>
          </a:p>
          <a:p>
            <a:r>
              <a:rPr lang="en-AU" sz="4400" b="1" dirty="0">
                <a:solidFill>
                  <a:srgbClr val="FFFF00"/>
                </a:solidFill>
              </a:rPr>
              <a:t>Do not expect an answer to an email outside of business hours (Monday – Friday, 9.00 – 17.00). </a:t>
            </a:r>
            <a:r>
              <a:rPr lang="en-AU" sz="4400" dirty="0">
                <a:solidFill>
                  <a:srgbClr val="FFFF00"/>
                </a:solidFill>
              </a:rPr>
              <a:t>Please check the “Announcement” section in the unit’s LMS page before sending an email. Your question may have already been addressed. </a:t>
            </a:r>
          </a:p>
        </p:txBody>
      </p:sp>
      <p:pic>
        <p:nvPicPr>
          <p:cNvPr id="4" name="UWA-Acronym-Hor-CMYK-Rev.png" descr="The University of Western Australian with image of the crest.">
            <a:extLst>
              <a:ext uri="{FF2B5EF4-FFF2-40B4-BE49-F238E27FC236}">
                <a16:creationId xmlns:a16="http://schemas.microsoft.com/office/drawing/2014/main" id="{675A51F9-53E6-6F41-BD95-CD2FEAE5B2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spTree>
    <p:extLst>
      <p:ext uri="{BB962C8B-B14F-4D97-AF65-F5344CB8AC3E}">
        <p14:creationId xmlns:p14="http://schemas.microsoft.com/office/powerpoint/2010/main" val="1597887605"/>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598712" y="737320"/>
            <a:ext cx="18821771" cy="3036094"/>
          </a:xfrm>
        </p:spPr>
        <p:txBody>
          <a:bodyPr>
            <a:normAutofit fontScale="90000"/>
          </a:bodyPr>
          <a:lstStyle/>
          <a:p>
            <a:r>
              <a:rPr lang="en-AU" dirty="0"/>
              <a:t> Learning Management System (LMS)</a:t>
            </a:r>
            <a:br>
              <a:rPr lang="en-AU" dirty="0"/>
            </a:br>
            <a:endParaRPr lang="en-AU" dirty="0"/>
          </a:p>
        </p:txBody>
      </p:sp>
      <p:sp>
        <p:nvSpPr>
          <p:cNvPr id="3" name="Text Placeholder 2">
            <a:extLst>
              <a:ext uri="{FF2B5EF4-FFF2-40B4-BE49-F238E27FC236}">
                <a16:creationId xmlns:a16="http://schemas.microsoft.com/office/drawing/2014/main" id="{052016CA-72D5-4F4F-9937-2A9860250B0C}"/>
              </a:ext>
            </a:extLst>
          </p:cNvPr>
          <p:cNvSpPr>
            <a:spLocks noGrp="1"/>
          </p:cNvSpPr>
          <p:nvPr>
            <p:ph type="body" idx="1"/>
          </p:nvPr>
        </p:nvSpPr>
        <p:spPr>
          <a:xfrm>
            <a:off x="742728" y="3329608"/>
            <a:ext cx="22898544" cy="9942586"/>
          </a:xfrm>
        </p:spPr>
        <p:txBody>
          <a:bodyPr>
            <a:normAutofit/>
          </a:bodyPr>
          <a:lstStyle/>
          <a:p>
            <a:r>
              <a:rPr lang="en-AU" sz="4400" b="1" dirty="0">
                <a:solidFill>
                  <a:srgbClr val="FFFF00"/>
                </a:solidFill>
              </a:rPr>
              <a:t>Unit Outline and detailed schedule of lectures, workshops and seminars</a:t>
            </a:r>
          </a:p>
          <a:p>
            <a:r>
              <a:rPr lang="en-AU" sz="4400" b="1" dirty="0">
                <a:solidFill>
                  <a:srgbClr val="FFFF00"/>
                </a:solidFill>
              </a:rPr>
              <a:t>Assignment Coversheet/Plagiarism Declaration Form, Lecture Notes &amp; Recordings</a:t>
            </a:r>
          </a:p>
          <a:p>
            <a:r>
              <a:rPr lang="en-AU" sz="4400" b="1" dirty="0">
                <a:solidFill>
                  <a:srgbClr val="FFFF00"/>
                </a:solidFill>
              </a:rPr>
              <a:t>Assessments release and submit</a:t>
            </a:r>
          </a:p>
          <a:p>
            <a:r>
              <a:rPr lang="en-AU" sz="4400" b="1" dirty="0">
                <a:solidFill>
                  <a:srgbClr val="FFFF00"/>
                </a:solidFill>
              </a:rPr>
              <a:t>Discussion Board (Forums)</a:t>
            </a:r>
          </a:p>
          <a:p>
            <a:pPr lvl="1"/>
            <a:r>
              <a:rPr lang="en-AU" sz="4000" b="1" dirty="0">
                <a:solidFill>
                  <a:srgbClr val="FFFF00"/>
                </a:solidFill>
              </a:rPr>
              <a:t>Each lecture has a Q &amp; A forum (remember: gain 5% of your mark via active participation)</a:t>
            </a:r>
          </a:p>
          <a:p>
            <a:pPr lvl="1"/>
            <a:r>
              <a:rPr lang="en-AU" sz="4000" b="1" dirty="0">
                <a:solidFill>
                  <a:srgbClr val="FFFF00"/>
                </a:solidFill>
              </a:rPr>
              <a:t>No guarantee that lecturer will check the discussion board, so contact them directly with any queries or comments</a:t>
            </a:r>
          </a:p>
        </p:txBody>
      </p:sp>
      <p:pic>
        <p:nvPicPr>
          <p:cNvPr id="4" name="UWA-Acronym-Hor-CMYK-Rev.png" descr="The University of Western Australian with image of the crest.">
            <a:extLst>
              <a:ext uri="{FF2B5EF4-FFF2-40B4-BE49-F238E27FC236}">
                <a16:creationId xmlns:a16="http://schemas.microsoft.com/office/drawing/2014/main" id="{675A51F9-53E6-6F41-BD95-CD2FEAE5B2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spTree>
    <p:extLst>
      <p:ext uri="{BB962C8B-B14F-4D97-AF65-F5344CB8AC3E}">
        <p14:creationId xmlns:p14="http://schemas.microsoft.com/office/powerpoint/2010/main" val="313576571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166" name="stars.jpg">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328307"/>
            <a:ext cx="24551250" cy="16372614"/>
          </a:xfrm>
          <a:prstGeom prst="rect">
            <a:avLst/>
          </a:prstGeom>
          <a:ln w="12700">
            <a:miter lim="400000"/>
          </a:ln>
        </p:spPr>
      </p:pic>
      <p:pic>
        <p:nvPicPr>
          <p:cNvPr id="169" name="UWA-Acronym-Hor-CMYK-Rev.png" descr="The University of Western Australian with image of the cr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8563" y="10388022"/>
            <a:ext cx="7017592" cy="2305780"/>
          </a:xfrm>
          <a:prstGeom prst="rect">
            <a:avLst/>
          </a:prstGeom>
          <a:ln w="12700">
            <a:miter lim="400000"/>
          </a:ln>
        </p:spPr>
      </p:pic>
      <p:sp>
        <p:nvSpPr>
          <p:cNvPr id="2" name="Title 1">
            <a:extLst>
              <a:ext uri="{FF2B5EF4-FFF2-40B4-BE49-F238E27FC236}">
                <a16:creationId xmlns:a16="http://schemas.microsoft.com/office/drawing/2014/main" id="{3F548E3E-49C1-4950-9DE2-34DD725EB5C3}"/>
              </a:ext>
            </a:extLst>
          </p:cNvPr>
          <p:cNvSpPr>
            <a:spLocks noGrp="1"/>
          </p:cNvSpPr>
          <p:nvPr>
            <p:ph type="title"/>
          </p:nvPr>
        </p:nvSpPr>
        <p:spPr>
          <a:xfrm>
            <a:off x="4498166" y="-1494928"/>
            <a:ext cx="14716126" cy="4643438"/>
          </a:xfrm>
        </p:spPr>
        <p:txBody>
          <a:bodyPr/>
          <a:lstStyle/>
          <a:p>
            <a:r>
              <a:rPr lang="en-AU" dirty="0"/>
              <a:t>Questions?</a:t>
            </a:r>
          </a:p>
        </p:txBody>
      </p:sp>
      <p:pic>
        <p:nvPicPr>
          <p:cNvPr id="5" name="Picture 4">
            <a:extLst>
              <a:ext uri="{FF2B5EF4-FFF2-40B4-BE49-F238E27FC236}">
                <a16:creationId xmlns:a16="http://schemas.microsoft.com/office/drawing/2014/main" id="{9D231B80-3078-F446-A2B5-28DB44B7745F}"/>
              </a:ext>
            </a:extLst>
          </p:cNvPr>
          <p:cNvPicPr>
            <a:picLocks noChangeAspect="1"/>
          </p:cNvPicPr>
          <p:nvPr/>
        </p:nvPicPr>
        <p:blipFill>
          <a:blip r:embed="rId5"/>
          <a:stretch>
            <a:fillRect/>
          </a:stretch>
        </p:blipFill>
        <p:spPr>
          <a:xfrm>
            <a:off x="4833936" y="3905672"/>
            <a:ext cx="14044585" cy="4741741"/>
          </a:xfrm>
          <a:prstGeom prst="rect">
            <a:avLst/>
          </a:prstGeom>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nagit_PPTBF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4384000" cy="13715998"/>
          </a:xfrm>
          <a:prstGeom prst="rect">
            <a:avLst/>
          </a:prstGeom>
        </p:spPr>
      </p:pic>
    </p:spTree>
    <p:extLst>
      <p:ext uri="{BB962C8B-B14F-4D97-AF65-F5344CB8AC3E}">
        <p14:creationId xmlns:p14="http://schemas.microsoft.com/office/powerpoint/2010/main" val="40703355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1426804" y="289592"/>
            <a:ext cx="21530392" cy="1589485"/>
          </a:xfrm>
        </p:spPr>
        <p:txBody>
          <a:bodyPr>
            <a:normAutofit fontScale="90000"/>
          </a:bodyPr>
          <a:lstStyle/>
          <a:p>
            <a:r>
              <a:rPr lang="en-AU" dirty="0"/>
              <a:t>A bit about myself…</a:t>
            </a:r>
          </a:p>
        </p:txBody>
      </p:sp>
      <p:sp>
        <p:nvSpPr>
          <p:cNvPr id="4" name="Text Placeholder 4">
            <a:extLst>
              <a:ext uri="{FF2B5EF4-FFF2-40B4-BE49-F238E27FC236}">
                <a16:creationId xmlns:a16="http://schemas.microsoft.com/office/drawing/2014/main" id="{1C6EAD6C-2848-BE4F-8754-A76856112B21}"/>
              </a:ext>
            </a:extLst>
          </p:cNvPr>
          <p:cNvSpPr txBox="1">
            <a:spLocks/>
          </p:cNvSpPr>
          <p:nvPr/>
        </p:nvSpPr>
        <p:spPr>
          <a:xfrm>
            <a:off x="454696" y="7418575"/>
            <a:ext cx="5760640" cy="604867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noAutofit/>
          </a:bodyPr>
          <a:lstStyle>
            <a:lvl1pPr marL="0" marR="0" indent="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1pPr>
            <a:lvl2pPr marL="0" marR="0" indent="2286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2pPr>
            <a:lvl3pPr marL="0" marR="0" indent="4572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3pPr>
            <a:lvl4pPr marL="0" marR="0" indent="6858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4pPr>
            <a:lvl5pPr marL="0" marR="0" indent="9144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5pPr>
            <a:lvl6pPr marL="2592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6pPr>
            <a:lvl7pPr marL="3037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7pPr>
            <a:lvl8pPr marL="3481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8pPr>
            <a:lvl9pPr marL="3926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9pPr>
          </a:lstStyle>
          <a:p>
            <a:pPr hangingPunct="1"/>
            <a:r>
              <a:rPr lang="en-AU" dirty="0">
                <a:solidFill>
                  <a:srgbClr val="FFFF00"/>
                </a:solidFill>
              </a:rPr>
              <a:t>Dr. Georg Fritz</a:t>
            </a:r>
          </a:p>
          <a:p>
            <a:pPr hangingPunct="1"/>
            <a:r>
              <a:rPr lang="en-AU" sz="3600" dirty="0">
                <a:solidFill>
                  <a:srgbClr val="FFFF00"/>
                </a:solidFill>
              </a:rPr>
              <a:t>School of Molecular Sciences</a:t>
            </a:r>
          </a:p>
          <a:p>
            <a:pPr hangingPunct="1"/>
            <a:r>
              <a:rPr lang="en-AU" sz="3600" dirty="0" err="1">
                <a:solidFill>
                  <a:srgbClr val="FFFF00"/>
                </a:solidFill>
              </a:rPr>
              <a:t>georg.fritz@uwa.edu.au</a:t>
            </a:r>
            <a:endParaRPr lang="en-AU" sz="3600" dirty="0">
              <a:solidFill>
                <a:srgbClr val="FFFF00"/>
              </a:solidFill>
            </a:endParaRPr>
          </a:p>
          <a:p>
            <a:pPr hangingPunct="1"/>
            <a:endParaRPr lang="en-AU" sz="3600" dirty="0">
              <a:solidFill>
                <a:srgbClr val="FFFF00"/>
              </a:solidFill>
            </a:endParaRPr>
          </a:p>
        </p:txBody>
      </p:sp>
      <p:pic>
        <p:nvPicPr>
          <p:cNvPr id="11" name="UWA-Acronym-Hor-CMYK-Rev.png" descr="The University of Western Australian with image of the crest.">
            <a:extLst>
              <a:ext uri="{FF2B5EF4-FFF2-40B4-BE49-F238E27FC236}">
                <a16:creationId xmlns:a16="http://schemas.microsoft.com/office/drawing/2014/main" id="{E77205CE-FF07-3840-B17C-359AFB4A5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sp>
        <p:nvSpPr>
          <p:cNvPr id="17" name="Rectangle 16">
            <a:extLst>
              <a:ext uri="{FF2B5EF4-FFF2-40B4-BE49-F238E27FC236}">
                <a16:creationId xmlns:a16="http://schemas.microsoft.com/office/drawing/2014/main" id="{D85A8949-08B3-404E-B114-2C6B35DB3545}"/>
              </a:ext>
            </a:extLst>
          </p:cNvPr>
          <p:cNvSpPr/>
          <p:nvPr/>
        </p:nvSpPr>
        <p:spPr>
          <a:xfrm>
            <a:off x="6239598" y="2105472"/>
            <a:ext cx="10776938" cy="9126409"/>
          </a:xfrm>
          <a:prstGeom prst="rect">
            <a:avLst/>
          </a:prstGeom>
        </p:spPr>
        <p:txBody>
          <a:bodyPr wrap="square">
            <a:spAutoFit/>
          </a:bodyPr>
          <a:lstStyle/>
          <a:p>
            <a:pPr marL="571500" indent="-571500" algn="l">
              <a:lnSpc>
                <a:spcPct val="150000"/>
              </a:lnSpc>
              <a:buFont typeface="Arial" panose="020B0604020202020204" pitchFamily="34" charset="0"/>
              <a:buChar char="•"/>
            </a:pPr>
            <a:r>
              <a:rPr lang="en-US" sz="4400" b="1" dirty="0">
                <a:solidFill>
                  <a:schemeClr val="bg1"/>
                </a:solidFill>
                <a:latin typeface="+mn-lt"/>
                <a:ea typeface="+mn-ea"/>
                <a:cs typeface="+mn-cs"/>
              </a:rPr>
              <a:t>2000-2006 Studied Theoretical Physics, Univ. Freiburg, Germany</a:t>
            </a:r>
          </a:p>
          <a:p>
            <a:pPr marL="571500" indent="-571500" algn="l">
              <a:lnSpc>
                <a:spcPct val="150000"/>
              </a:lnSpc>
              <a:buFont typeface="Arial" panose="020B0604020202020204" pitchFamily="34" charset="0"/>
              <a:buChar char="•"/>
            </a:pPr>
            <a:r>
              <a:rPr lang="en-US" sz="4400" b="1" dirty="0">
                <a:solidFill>
                  <a:schemeClr val="bg1"/>
                </a:solidFill>
                <a:latin typeface="+mn-lt"/>
                <a:ea typeface="+mn-ea"/>
                <a:cs typeface="+mn-cs"/>
                <a:sym typeface="Source Sans Pro"/>
              </a:rPr>
              <a:t>2006-2012 PhD in Biological Physics, LMU Munich</a:t>
            </a:r>
          </a:p>
          <a:p>
            <a:pPr marL="571500" indent="-571500" algn="l">
              <a:lnSpc>
                <a:spcPct val="150000"/>
              </a:lnSpc>
              <a:buFont typeface="Arial" panose="020B0604020202020204" pitchFamily="34" charset="0"/>
              <a:buChar char="•"/>
            </a:pPr>
            <a:r>
              <a:rPr lang="en-US" sz="4400" b="1" dirty="0">
                <a:solidFill>
                  <a:schemeClr val="bg1"/>
                </a:solidFill>
                <a:latin typeface="+mn-lt"/>
                <a:ea typeface="+mn-ea"/>
                <a:cs typeface="+mn-cs"/>
                <a:sym typeface="Source Sans Pro"/>
              </a:rPr>
              <a:t>2012-2014 Postdoc in Synthetic Microbiology, LMU Munich</a:t>
            </a:r>
          </a:p>
          <a:p>
            <a:pPr marL="571500" indent="-571500" algn="l">
              <a:lnSpc>
                <a:spcPct val="150000"/>
              </a:lnSpc>
              <a:buFont typeface="Arial" panose="020B0604020202020204" pitchFamily="34" charset="0"/>
              <a:buChar char="•"/>
            </a:pPr>
            <a:r>
              <a:rPr lang="en-US" sz="4400" b="1" dirty="0">
                <a:solidFill>
                  <a:schemeClr val="bg1"/>
                </a:solidFill>
                <a:latin typeface="+mn-lt"/>
                <a:ea typeface="+mn-ea"/>
                <a:cs typeface="+mn-cs"/>
                <a:sym typeface="Source Sans Pro"/>
              </a:rPr>
              <a:t>2014-2019 Group leader, Center of Synthetic Microbiology, Marburg</a:t>
            </a:r>
          </a:p>
          <a:p>
            <a:pPr marL="571500" indent="-571500" algn="l">
              <a:lnSpc>
                <a:spcPct val="150000"/>
              </a:lnSpc>
              <a:buFont typeface="Arial" panose="020B0604020202020204" pitchFamily="34" charset="0"/>
              <a:buChar char="•"/>
            </a:pPr>
            <a:r>
              <a:rPr lang="en-US" sz="4400" b="1" dirty="0">
                <a:solidFill>
                  <a:srgbClr val="FFFF00"/>
                </a:solidFill>
                <a:latin typeface="+mn-lt"/>
                <a:ea typeface="+mn-ea"/>
                <a:cs typeface="+mn-cs"/>
                <a:sym typeface="Source Sans Pro"/>
              </a:rPr>
              <a:t>Since Oct 2019 Senior Lecturer @UWA</a:t>
            </a:r>
          </a:p>
        </p:txBody>
      </p:sp>
      <p:pic>
        <p:nvPicPr>
          <p:cNvPr id="5" name="Picture 4">
            <a:extLst>
              <a:ext uri="{FF2B5EF4-FFF2-40B4-BE49-F238E27FC236}">
                <a16:creationId xmlns:a16="http://schemas.microsoft.com/office/drawing/2014/main" id="{FA641F52-672D-AF47-BEDB-8472BA152CC6}"/>
              </a:ext>
            </a:extLst>
          </p:cNvPr>
          <p:cNvPicPr>
            <a:picLocks noChangeAspect="1"/>
          </p:cNvPicPr>
          <p:nvPr/>
        </p:nvPicPr>
        <p:blipFill>
          <a:blip r:embed="rId4"/>
          <a:stretch>
            <a:fillRect/>
          </a:stretch>
        </p:blipFill>
        <p:spPr>
          <a:xfrm>
            <a:off x="17040798" y="5945142"/>
            <a:ext cx="7151735" cy="3154784"/>
          </a:xfrm>
          <a:prstGeom prst="rect">
            <a:avLst/>
          </a:prstGeom>
        </p:spPr>
      </p:pic>
      <p:sp>
        <p:nvSpPr>
          <p:cNvPr id="6" name="Rectangle 5">
            <a:extLst>
              <a:ext uri="{FF2B5EF4-FFF2-40B4-BE49-F238E27FC236}">
                <a16:creationId xmlns:a16="http://schemas.microsoft.com/office/drawing/2014/main" id="{F51341E7-C1AF-6546-AADD-52B84654FE2E}"/>
              </a:ext>
            </a:extLst>
          </p:cNvPr>
          <p:cNvSpPr/>
          <p:nvPr/>
        </p:nvSpPr>
        <p:spPr>
          <a:xfrm>
            <a:off x="17265964" y="5921896"/>
            <a:ext cx="1535997" cy="584775"/>
          </a:xfrm>
          <a:prstGeom prst="rect">
            <a:avLst/>
          </a:prstGeom>
        </p:spPr>
        <p:txBody>
          <a:bodyPr wrap="none">
            <a:spAutoFit/>
          </a:bodyPr>
          <a:lstStyle/>
          <a:p>
            <a:r>
              <a:rPr lang="en-US" sz="3200" b="1" dirty="0">
                <a:solidFill>
                  <a:schemeClr val="tx1"/>
                </a:solidFill>
                <a:sym typeface="Source Sans Pro"/>
              </a:rPr>
              <a:t>Munich</a:t>
            </a:r>
            <a:endParaRPr lang="en-US" sz="3200" dirty="0">
              <a:solidFill>
                <a:schemeClr val="tx1"/>
              </a:solidFill>
            </a:endParaRPr>
          </a:p>
        </p:txBody>
      </p:sp>
      <p:pic>
        <p:nvPicPr>
          <p:cNvPr id="7" name="Picture 6">
            <a:extLst>
              <a:ext uri="{FF2B5EF4-FFF2-40B4-BE49-F238E27FC236}">
                <a16:creationId xmlns:a16="http://schemas.microsoft.com/office/drawing/2014/main" id="{F2E96B2F-5041-084E-9769-F2D036040D0E}"/>
              </a:ext>
            </a:extLst>
          </p:cNvPr>
          <p:cNvPicPr>
            <a:picLocks noChangeAspect="1"/>
          </p:cNvPicPr>
          <p:nvPr/>
        </p:nvPicPr>
        <p:blipFill>
          <a:blip r:embed="rId5"/>
          <a:stretch>
            <a:fillRect/>
          </a:stretch>
        </p:blipFill>
        <p:spPr>
          <a:xfrm>
            <a:off x="17030521" y="2091272"/>
            <a:ext cx="7151735" cy="3497792"/>
          </a:xfrm>
          <a:prstGeom prst="rect">
            <a:avLst/>
          </a:prstGeom>
        </p:spPr>
      </p:pic>
      <p:sp>
        <p:nvSpPr>
          <p:cNvPr id="12" name="Rectangle 11">
            <a:extLst>
              <a:ext uri="{FF2B5EF4-FFF2-40B4-BE49-F238E27FC236}">
                <a16:creationId xmlns:a16="http://schemas.microsoft.com/office/drawing/2014/main" id="{D07BA939-31F6-1846-B21C-663819358756}"/>
              </a:ext>
            </a:extLst>
          </p:cNvPr>
          <p:cNvSpPr/>
          <p:nvPr/>
        </p:nvSpPr>
        <p:spPr>
          <a:xfrm>
            <a:off x="17160552" y="2263153"/>
            <a:ext cx="1742785" cy="584775"/>
          </a:xfrm>
          <a:prstGeom prst="rect">
            <a:avLst/>
          </a:prstGeom>
        </p:spPr>
        <p:txBody>
          <a:bodyPr wrap="none">
            <a:spAutoFit/>
          </a:bodyPr>
          <a:lstStyle/>
          <a:p>
            <a:r>
              <a:rPr lang="en-US" sz="3200" b="1" dirty="0">
                <a:solidFill>
                  <a:schemeClr val="tx1"/>
                </a:solidFill>
                <a:sym typeface="Source Sans Pro"/>
              </a:rPr>
              <a:t>Freiburg</a:t>
            </a:r>
            <a:endParaRPr lang="en-US" sz="3200" dirty="0">
              <a:solidFill>
                <a:schemeClr val="tx1"/>
              </a:solidFill>
            </a:endParaRPr>
          </a:p>
        </p:txBody>
      </p:sp>
      <p:pic>
        <p:nvPicPr>
          <p:cNvPr id="9" name="Picture 8">
            <a:extLst>
              <a:ext uri="{FF2B5EF4-FFF2-40B4-BE49-F238E27FC236}">
                <a16:creationId xmlns:a16="http://schemas.microsoft.com/office/drawing/2014/main" id="{7BCD8236-80CF-994D-ABC7-29B5D9E5C7EC}"/>
              </a:ext>
            </a:extLst>
          </p:cNvPr>
          <p:cNvPicPr>
            <a:picLocks noChangeAspect="1"/>
          </p:cNvPicPr>
          <p:nvPr/>
        </p:nvPicPr>
        <p:blipFill rotWithShape="1">
          <a:blip r:embed="rId6"/>
          <a:srcRect t="11374" b="11783"/>
          <a:stretch/>
        </p:blipFill>
        <p:spPr>
          <a:xfrm>
            <a:off x="17040799" y="9456003"/>
            <a:ext cx="7141458" cy="3268187"/>
          </a:xfrm>
          <a:prstGeom prst="rect">
            <a:avLst/>
          </a:prstGeom>
        </p:spPr>
      </p:pic>
      <p:sp>
        <p:nvSpPr>
          <p:cNvPr id="15" name="Rectangle 14">
            <a:extLst>
              <a:ext uri="{FF2B5EF4-FFF2-40B4-BE49-F238E27FC236}">
                <a16:creationId xmlns:a16="http://schemas.microsoft.com/office/drawing/2014/main" id="{E9BEDC2D-D80F-5A4F-9126-466A3D359A0E}"/>
              </a:ext>
            </a:extLst>
          </p:cNvPr>
          <p:cNvSpPr/>
          <p:nvPr/>
        </p:nvSpPr>
        <p:spPr>
          <a:xfrm>
            <a:off x="17261964" y="9456003"/>
            <a:ext cx="1765227" cy="584775"/>
          </a:xfrm>
          <a:prstGeom prst="rect">
            <a:avLst/>
          </a:prstGeom>
        </p:spPr>
        <p:txBody>
          <a:bodyPr wrap="none">
            <a:spAutoFit/>
          </a:bodyPr>
          <a:lstStyle/>
          <a:p>
            <a:r>
              <a:rPr lang="en-US" sz="3200" b="1" dirty="0">
                <a:solidFill>
                  <a:schemeClr val="tx1"/>
                </a:solidFill>
                <a:sym typeface="Source Sans Pro"/>
              </a:rPr>
              <a:t>Marburg</a:t>
            </a:r>
            <a:endParaRPr lang="en-US" sz="3200" dirty="0">
              <a:solidFill>
                <a:schemeClr val="tx1"/>
              </a:solidFill>
            </a:endParaRPr>
          </a:p>
        </p:txBody>
      </p:sp>
      <p:pic>
        <p:nvPicPr>
          <p:cNvPr id="10" name="Picture 9" descr="A person with glasses and beard&#10;&#10;Description automatically generated">
            <a:extLst>
              <a:ext uri="{FF2B5EF4-FFF2-40B4-BE49-F238E27FC236}">
                <a16:creationId xmlns:a16="http://schemas.microsoft.com/office/drawing/2014/main" id="{8251572F-51C1-82FF-8451-56B2EDE2D9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1675" y="1601416"/>
            <a:ext cx="4902200" cy="556260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1426804" y="289592"/>
            <a:ext cx="21530392" cy="1589485"/>
          </a:xfrm>
        </p:spPr>
        <p:txBody>
          <a:bodyPr>
            <a:normAutofit fontScale="90000"/>
          </a:bodyPr>
          <a:lstStyle/>
          <a:p>
            <a:r>
              <a:rPr lang="en-AU" dirty="0"/>
              <a:t>Our mission is to…</a:t>
            </a:r>
          </a:p>
        </p:txBody>
      </p:sp>
      <p:sp>
        <p:nvSpPr>
          <p:cNvPr id="4" name="Text Placeholder 4">
            <a:extLst>
              <a:ext uri="{FF2B5EF4-FFF2-40B4-BE49-F238E27FC236}">
                <a16:creationId xmlns:a16="http://schemas.microsoft.com/office/drawing/2014/main" id="{1C6EAD6C-2848-BE4F-8754-A76856112B21}"/>
              </a:ext>
            </a:extLst>
          </p:cNvPr>
          <p:cNvSpPr txBox="1">
            <a:spLocks/>
          </p:cNvSpPr>
          <p:nvPr/>
        </p:nvSpPr>
        <p:spPr>
          <a:xfrm>
            <a:off x="454696" y="7418575"/>
            <a:ext cx="5760640" cy="604867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noAutofit/>
          </a:bodyPr>
          <a:lstStyle>
            <a:lvl1pPr marL="0" marR="0" indent="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1pPr>
            <a:lvl2pPr marL="0" marR="0" indent="2286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2pPr>
            <a:lvl3pPr marL="0" marR="0" indent="4572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3pPr>
            <a:lvl4pPr marL="0" marR="0" indent="6858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4pPr>
            <a:lvl5pPr marL="0" marR="0" indent="9144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5pPr>
            <a:lvl6pPr marL="2592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6pPr>
            <a:lvl7pPr marL="3037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7pPr>
            <a:lvl8pPr marL="3481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8pPr>
            <a:lvl9pPr marL="3926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9pPr>
          </a:lstStyle>
          <a:p>
            <a:pPr hangingPunct="1"/>
            <a:r>
              <a:rPr lang="en-AU" dirty="0">
                <a:solidFill>
                  <a:srgbClr val="FFFF00"/>
                </a:solidFill>
              </a:rPr>
              <a:t>Dr. Georg Fritz</a:t>
            </a:r>
          </a:p>
          <a:p>
            <a:pPr hangingPunct="1"/>
            <a:r>
              <a:rPr lang="en-AU" sz="3600" dirty="0">
                <a:solidFill>
                  <a:srgbClr val="FFFF00"/>
                </a:solidFill>
              </a:rPr>
              <a:t>School of Molecular Sciences</a:t>
            </a:r>
          </a:p>
          <a:p>
            <a:pPr hangingPunct="1"/>
            <a:r>
              <a:rPr lang="en-AU" sz="3600" dirty="0" err="1">
                <a:solidFill>
                  <a:srgbClr val="FFFF00"/>
                </a:solidFill>
              </a:rPr>
              <a:t>georg.fritz@uwa.edu.au</a:t>
            </a:r>
            <a:endParaRPr lang="en-AU" sz="3600" dirty="0">
              <a:solidFill>
                <a:srgbClr val="FFFF00"/>
              </a:solidFill>
            </a:endParaRPr>
          </a:p>
          <a:p>
            <a:pPr hangingPunct="1"/>
            <a:endParaRPr lang="en-AU" sz="3600" dirty="0">
              <a:solidFill>
                <a:srgbClr val="FFFF00"/>
              </a:solidFill>
            </a:endParaRPr>
          </a:p>
          <a:p>
            <a:pPr hangingPunct="1"/>
            <a:r>
              <a:rPr lang="en-AU" b="1" dirty="0">
                <a:solidFill>
                  <a:srgbClr val="FFFF00"/>
                </a:solidFill>
              </a:rPr>
              <a:t>Systems and synthetic biology of microbial regulatory networks</a:t>
            </a:r>
          </a:p>
        </p:txBody>
      </p:sp>
      <p:pic>
        <p:nvPicPr>
          <p:cNvPr id="3" name="Picture 2">
            <a:extLst>
              <a:ext uri="{FF2B5EF4-FFF2-40B4-BE49-F238E27FC236}">
                <a16:creationId xmlns:a16="http://schemas.microsoft.com/office/drawing/2014/main" id="{D73E3F29-0EAD-D54E-9B7E-583E2698E91F}"/>
              </a:ext>
            </a:extLst>
          </p:cNvPr>
          <p:cNvPicPr>
            <a:picLocks noChangeAspect="1"/>
          </p:cNvPicPr>
          <p:nvPr/>
        </p:nvPicPr>
        <p:blipFill>
          <a:blip r:embed="rId3"/>
          <a:stretch>
            <a:fillRect/>
          </a:stretch>
        </p:blipFill>
        <p:spPr>
          <a:xfrm>
            <a:off x="1174776" y="2413178"/>
            <a:ext cx="4320480" cy="4320480"/>
          </a:xfrm>
          <a:prstGeom prst="rect">
            <a:avLst/>
          </a:prstGeom>
        </p:spPr>
      </p:pic>
      <p:pic>
        <p:nvPicPr>
          <p:cNvPr id="11" name="UWA-Acronym-Hor-CMYK-Rev.png" descr="The University of Western Australian with image of the crest.">
            <a:extLst>
              <a:ext uri="{FF2B5EF4-FFF2-40B4-BE49-F238E27FC236}">
                <a16:creationId xmlns:a16="http://schemas.microsoft.com/office/drawing/2014/main" id="{E77205CE-FF07-3840-B17C-359AFB4A54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sp>
        <p:nvSpPr>
          <p:cNvPr id="17" name="Rectangle 16">
            <a:extLst>
              <a:ext uri="{FF2B5EF4-FFF2-40B4-BE49-F238E27FC236}">
                <a16:creationId xmlns:a16="http://schemas.microsoft.com/office/drawing/2014/main" id="{D85A8949-08B3-404E-B114-2C6B35DB3545}"/>
              </a:ext>
            </a:extLst>
          </p:cNvPr>
          <p:cNvSpPr/>
          <p:nvPr/>
        </p:nvSpPr>
        <p:spPr>
          <a:xfrm>
            <a:off x="6673146" y="4196579"/>
            <a:ext cx="6143425" cy="2123658"/>
          </a:xfrm>
          <a:prstGeom prst="rect">
            <a:avLst/>
          </a:prstGeom>
        </p:spPr>
        <p:txBody>
          <a:bodyPr wrap="square">
            <a:spAutoFit/>
          </a:bodyPr>
          <a:lstStyle/>
          <a:p>
            <a:r>
              <a:rPr lang="en-US" sz="4400" b="1" dirty="0">
                <a:solidFill>
                  <a:schemeClr val="bg1"/>
                </a:solidFill>
                <a:latin typeface="+mn-lt"/>
                <a:ea typeface="+mn-ea"/>
                <a:cs typeface="+mn-cs"/>
              </a:rPr>
              <a:t>… crack antimicrobial resistance</a:t>
            </a:r>
          </a:p>
          <a:p>
            <a:endParaRPr lang="en-US" sz="4400" b="1" dirty="0">
              <a:solidFill>
                <a:schemeClr val="bg1"/>
              </a:solidFill>
              <a:latin typeface="+mn-lt"/>
              <a:ea typeface="+mn-ea"/>
              <a:cs typeface="+mn-cs"/>
            </a:endParaRPr>
          </a:p>
        </p:txBody>
      </p:sp>
      <p:sp>
        <p:nvSpPr>
          <p:cNvPr id="9" name="Rectangle 8">
            <a:extLst>
              <a:ext uri="{FF2B5EF4-FFF2-40B4-BE49-F238E27FC236}">
                <a16:creationId xmlns:a16="http://schemas.microsoft.com/office/drawing/2014/main" id="{B7F9C208-09FB-C984-8F01-8BF95608BBD4}"/>
              </a:ext>
            </a:extLst>
          </p:cNvPr>
          <p:cNvSpPr/>
          <p:nvPr/>
        </p:nvSpPr>
        <p:spPr>
          <a:xfrm>
            <a:off x="12393596" y="4151358"/>
            <a:ext cx="6143425" cy="2123658"/>
          </a:xfrm>
          <a:prstGeom prst="rect">
            <a:avLst/>
          </a:prstGeom>
        </p:spPr>
        <p:txBody>
          <a:bodyPr wrap="square">
            <a:spAutoFit/>
          </a:bodyPr>
          <a:lstStyle/>
          <a:p>
            <a:r>
              <a:rPr lang="en-US" sz="4400" b="1" dirty="0">
                <a:solidFill>
                  <a:schemeClr val="bg1"/>
                </a:solidFill>
                <a:latin typeface="+mn-lt"/>
                <a:ea typeface="+mn-ea"/>
                <a:cs typeface="+mn-cs"/>
              </a:rPr>
              <a:t>… build tools for bioengineering</a:t>
            </a:r>
          </a:p>
          <a:p>
            <a:endParaRPr lang="en-US" sz="4400" b="1" dirty="0">
              <a:solidFill>
                <a:schemeClr val="bg1"/>
              </a:solidFill>
              <a:latin typeface="+mn-lt"/>
              <a:ea typeface="+mn-ea"/>
              <a:cs typeface="+mn-cs"/>
            </a:endParaRPr>
          </a:p>
        </p:txBody>
      </p:sp>
      <p:pic>
        <p:nvPicPr>
          <p:cNvPr id="5" name="Picture 18">
            <a:extLst>
              <a:ext uri="{FF2B5EF4-FFF2-40B4-BE49-F238E27FC236}">
                <a16:creationId xmlns:a16="http://schemas.microsoft.com/office/drawing/2014/main" id="{1DDF0BB0-60A3-1A14-73B2-A2C9FE083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1123" y="6090554"/>
            <a:ext cx="5987472" cy="45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
            <a:extLst>
              <a:ext uri="{FF2B5EF4-FFF2-40B4-BE49-F238E27FC236}">
                <a16:creationId xmlns:a16="http://schemas.microsoft.com/office/drawing/2014/main" id="{4877BB19-2BCC-AE62-9452-4C12B1840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2452" y="6073374"/>
            <a:ext cx="6049105" cy="45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a:extLst>
              <a:ext uri="{FF2B5EF4-FFF2-40B4-BE49-F238E27FC236}">
                <a16:creationId xmlns:a16="http://schemas.microsoft.com/office/drawing/2014/main" id="{5251C97F-E86A-0195-7E9D-11D1264E59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11236" y="5974757"/>
            <a:ext cx="6143425" cy="468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4A68A870-9EEC-5A63-31DB-FAD363FF6EE5}"/>
              </a:ext>
            </a:extLst>
          </p:cNvPr>
          <p:cNvSpPr/>
          <p:nvPr/>
        </p:nvSpPr>
        <p:spPr>
          <a:xfrm>
            <a:off x="18178173" y="4151358"/>
            <a:ext cx="6143425" cy="2123658"/>
          </a:xfrm>
          <a:prstGeom prst="rect">
            <a:avLst/>
          </a:prstGeom>
        </p:spPr>
        <p:txBody>
          <a:bodyPr wrap="square">
            <a:spAutoFit/>
          </a:bodyPr>
          <a:lstStyle/>
          <a:p>
            <a:r>
              <a:rPr lang="en-US" sz="4400" b="1" dirty="0">
                <a:solidFill>
                  <a:schemeClr val="bg1"/>
                </a:solidFill>
                <a:latin typeface="+mn-lt"/>
                <a:ea typeface="+mn-ea"/>
                <a:cs typeface="+mn-cs"/>
              </a:rPr>
              <a:t>… engineer metabolic pathways</a:t>
            </a:r>
          </a:p>
          <a:p>
            <a:endParaRPr lang="en-US" sz="4400" b="1" dirty="0">
              <a:solidFill>
                <a:schemeClr val="bg1"/>
              </a:solidFill>
              <a:latin typeface="+mn-lt"/>
              <a:ea typeface="+mn-ea"/>
              <a:cs typeface="+mn-cs"/>
            </a:endParaRPr>
          </a:p>
        </p:txBody>
      </p:sp>
      <p:pic>
        <p:nvPicPr>
          <p:cNvPr id="6" name="Picture 5" descr="A person with glasses and beard&#10;&#10;Description automatically generated">
            <a:extLst>
              <a:ext uri="{FF2B5EF4-FFF2-40B4-BE49-F238E27FC236}">
                <a16:creationId xmlns:a16="http://schemas.microsoft.com/office/drawing/2014/main" id="{39468669-7946-2B7B-6BF9-47B85EBC34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1675" y="1601416"/>
            <a:ext cx="4902200" cy="5562600"/>
          </a:xfrm>
          <a:prstGeom prst="rect">
            <a:avLst/>
          </a:prstGeom>
        </p:spPr>
      </p:pic>
    </p:spTree>
    <p:extLst>
      <p:ext uri="{BB962C8B-B14F-4D97-AF65-F5344CB8AC3E}">
        <p14:creationId xmlns:p14="http://schemas.microsoft.com/office/powerpoint/2010/main" val="408407299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1426804" y="289592"/>
            <a:ext cx="21530392" cy="1589485"/>
          </a:xfrm>
        </p:spPr>
        <p:txBody>
          <a:bodyPr>
            <a:normAutofit fontScale="90000"/>
          </a:bodyPr>
          <a:lstStyle/>
          <a:p>
            <a:r>
              <a:rPr lang="en-AU" dirty="0"/>
              <a:t>Lecturers of SCIE5508</a:t>
            </a:r>
          </a:p>
        </p:txBody>
      </p:sp>
      <p:sp>
        <p:nvSpPr>
          <p:cNvPr id="5" name="Text Placeholder 4">
            <a:extLst>
              <a:ext uri="{FF2B5EF4-FFF2-40B4-BE49-F238E27FC236}">
                <a16:creationId xmlns:a16="http://schemas.microsoft.com/office/drawing/2014/main" id="{D4CE59C5-0861-4CA8-88C8-8A12ED90F950}"/>
              </a:ext>
            </a:extLst>
          </p:cNvPr>
          <p:cNvSpPr>
            <a:spLocks noGrp="1"/>
          </p:cNvSpPr>
          <p:nvPr>
            <p:ph type="body" sz="quarter" idx="1"/>
          </p:nvPr>
        </p:nvSpPr>
        <p:spPr>
          <a:xfrm>
            <a:off x="6439155" y="7418575"/>
            <a:ext cx="5760640" cy="6048672"/>
          </a:xfrm>
        </p:spPr>
        <p:txBody>
          <a:bodyPr>
            <a:noAutofit/>
          </a:bodyPr>
          <a:lstStyle/>
          <a:p>
            <a:r>
              <a:rPr lang="en-AU" dirty="0">
                <a:solidFill>
                  <a:srgbClr val="FFFF00"/>
                </a:solidFill>
              </a:rPr>
              <a:t>A/Prof. </a:t>
            </a:r>
            <a:r>
              <a:rPr lang="en-AU" dirty="0" err="1">
                <a:solidFill>
                  <a:srgbClr val="FFFF00"/>
                </a:solidFill>
              </a:rPr>
              <a:t>Yit</a:t>
            </a:r>
            <a:r>
              <a:rPr lang="en-AU" dirty="0">
                <a:solidFill>
                  <a:srgbClr val="FFFF00"/>
                </a:solidFill>
              </a:rPr>
              <a:t>-Heng </a:t>
            </a:r>
            <a:r>
              <a:rPr lang="en-AU" dirty="0" err="1">
                <a:solidFill>
                  <a:srgbClr val="FFFF00"/>
                </a:solidFill>
              </a:rPr>
              <a:t>Chooi</a:t>
            </a:r>
            <a:endParaRPr lang="en-AU" dirty="0">
              <a:solidFill>
                <a:srgbClr val="FFFF00"/>
              </a:solidFill>
            </a:endParaRPr>
          </a:p>
          <a:p>
            <a:r>
              <a:rPr lang="en-AU" sz="3600" dirty="0">
                <a:solidFill>
                  <a:srgbClr val="FFFF00"/>
                </a:solidFill>
              </a:rPr>
              <a:t>School of Molecular Sciences</a:t>
            </a:r>
          </a:p>
          <a:p>
            <a:r>
              <a:rPr lang="en-AU" sz="3600" dirty="0" err="1">
                <a:solidFill>
                  <a:srgbClr val="FFFF00"/>
                </a:solidFill>
              </a:rPr>
              <a:t>yitheng.chooi@uwa.edu.au</a:t>
            </a:r>
            <a:endParaRPr lang="en-AU" sz="3600" dirty="0">
              <a:solidFill>
                <a:srgbClr val="FFFF00"/>
              </a:solidFill>
            </a:endParaRPr>
          </a:p>
          <a:p>
            <a:endParaRPr lang="en-AU" sz="3600" dirty="0">
              <a:solidFill>
                <a:srgbClr val="FFFF00"/>
              </a:solidFill>
            </a:endParaRPr>
          </a:p>
          <a:p>
            <a:r>
              <a:rPr lang="en-AU" b="1" dirty="0">
                <a:solidFill>
                  <a:srgbClr val="FFFF00"/>
                </a:solidFill>
              </a:rPr>
              <a:t>Molecular genetics and biochemistry of secondary metabolite biosynthesis</a:t>
            </a:r>
          </a:p>
        </p:txBody>
      </p:sp>
      <p:sp>
        <p:nvSpPr>
          <p:cNvPr id="4" name="Text Placeholder 4">
            <a:extLst>
              <a:ext uri="{FF2B5EF4-FFF2-40B4-BE49-F238E27FC236}">
                <a16:creationId xmlns:a16="http://schemas.microsoft.com/office/drawing/2014/main" id="{1C6EAD6C-2848-BE4F-8754-A76856112B21}"/>
              </a:ext>
            </a:extLst>
          </p:cNvPr>
          <p:cNvSpPr txBox="1">
            <a:spLocks/>
          </p:cNvSpPr>
          <p:nvPr/>
        </p:nvSpPr>
        <p:spPr>
          <a:xfrm>
            <a:off x="454696" y="7418575"/>
            <a:ext cx="5760640" cy="604867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noAutofit/>
          </a:bodyPr>
          <a:lstStyle>
            <a:lvl1pPr marL="0" marR="0" indent="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1pPr>
            <a:lvl2pPr marL="0" marR="0" indent="2286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2pPr>
            <a:lvl3pPr marL="0" marR="0" indent="4572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3pPr>
            <a:lvl4pPr marL="0" marR="0" indent="6858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4pPr>
            <a:lvl5pPr marL="0" marR="0" indent="9144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5pPr>
            <a:lvl6pPr marL="2592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6pPr>
            <a:lvl7pPr marL="3037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7pPr>
            <a:lvl8pPr marL="3481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8pPr>
            <a:lvl9pPr marL="3926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9pPr>
          </a:lstStyle>
          <a:p>
            <a:pPr hangingPunct="1"/>
            <a:r>
              <a:rPr lang="en-AU" dirty="0">
                <a:solidFill>
                  <a:srgbClr val="FFFF00"/>
                </a:solidFill>
              </a:rPr>
              <a:t>Dr. Georg Fritz</a:t>
            </a:r>
          </a:p>
          <a:p>
            <a:pPr hangingPunct="1"/>
            <a:r>
              <a:rPr lang="en-AU" sz="3600" dirty="0">
                <a:solidFill>
                  <a:srgbClr val="FFFF00"/>
                </a:solidFill>
              </a:rPr>
              <a:t>School of Molecular Sciences</a:t>
            </a:r>
          </a:p>
          <a:p>
            <a:pPr hangingPunct="1"/>
            <a:r>
              <a:rPr lang="en-AU" sz="3600" dirty="0" err="1">
                <a:solidFill>
                  <a:srgbClr val="FFFF00"/>
                </a:solidFill>
              </a:rPr>
              <a:t>georg.fritz@uwa.edu.au</a:t>
            </a:r>
            <a:endParaRPr lang="en-AU" sz="3600" dirty="0">
              <a:solidFill>
                <a:srgbClr val="FFFF00"/>
              </a:solidFill>
            </a:endParaRPr>
          </a:p>
          <a:p>
            <a:pPr hangingPunct="1"/>
            <a:endParaRPr lang="en-AU" sz="3600" dirty="0">
              <a:solidFill>
                <a:srgbClr val="FFFF00"/>
              </a:solidFill>
            </a:endParaRPr>
          </a:p>
          <a:p>
            <a:pPr hangingPunct="1"/>
            <a:r>
              <a:rPr lang="en-AU" b="1" dirty="0">
                <a:solidFill>
                  <a:srgbClr val="FFFF00"/>
                </a:solidFill>
              </a:rPr>
              <a:t>Systems and synthetic biology of microbial regulatory networks</a:t>
            </a:r>
          </a:p>
        </p:txBody>
      </p:sp>
      <p:sp>
        <p:nvSpPr>
          <p:cNvPr id="6" name="Text Placeholder 4">
            <a:extLst>
              <a:ext uri="{FF2B5EF4-FFF2-40B4-BE49-F238E27FC236}">
                <a16:creationId xmlns:a16="http://schemas.microsoft.com/office/drawing/2014/main" id="{A9F2A0AD-C4D1-0942-8EA5-D8A9A9F9A09C}"/>
              </a:ext>
            </a:extLst>
          </p:cNvPr>
          <p:cNvSpPr txBox="1">
            <a:spLocks/>
          </p:cNvSpPr>
          <p:nvPr/>
        </p:nvSpPr>
        <p:spPr>
          <a:xfrm>
            <a:off x="12530827" y="7438823"/>
            <a:ext cx="5760640" cy="604867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noAutofit/>
          </a:bodyPr>
          <a:lstStyle>
            <a:lvl1pPr marL="0" marR="0" indent="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1pPr>
            <a:lvl2pPr marL="0" marR="0" indent="2286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2pPr>
            <a:lvl3pPr marL="0" marR="0" indent="4572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3pPr>
            <a:lvl4pPr marL="0" marR="0" indent="6858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4pPr>
            <a:lvl5pPr marL="0" marR="0" indent="9144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5pPr>
            <a:lvl6pPr marL="2592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6pPr>
            <a:lvl7pPr marL="3037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7pPr>
            <a:lvl8pPr marL="3481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8pPr>
            <a:lvl9pPr marL="3926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9pPr>
          </a:lstStyle>
          <a:p>
            <a:pPr hangingPunct="1"/>
            <a:r>
              <a:rPr lang="en-AU" dirty="0">
                <a:solidFill>
                  <a:srgbClr val="FFFF00"/>
                </a:solidFill>
              </a:rPr>
              <a:t>Dr. Farley Kwok Van Der </a:t>
            </a:r>
            <a:r>
              <a:rPr lang="en-AU" dirty="0" err="1">
                <a:solidFill>
                  <a:srgbClr val="FFFF00"/>
                </a:solidFill>
              </a:rPr>
              <a:t>Giezen</a:t>
            </a:r>
            <a:endParaRPr lang="en-AU" dirty="0">
              <a:solidFill>
                <a:srgbClr val="FFFF00"/>
              </a:solidFill>
            </a:endParaRPr>
          </a:p>
          <a:p>
            <a:pPr hangingPunct="1"/>
            <a:r>
              <a:rPr lang="en-AU" sz="3600" dirty="0">
                <a:solidFill>
                  <a:srgbClr val="FFFF00"/>
                </a:solidFill>
              </a:rPr>
              <a:t>School of Molecular Sciences </a:t>
            </a:r>
            <a:r>
              <a:rPr lang="en-AU" sz="3600" dirty="0" err="1">
                <a:solidFill>
                  <a:srgbClr val="FFFF00"/>
                </a:solidFill>
              </a:rPr>
              <a:t>farley.kwokvandergiezen@uwa.edu.au</a:t>
            </a:r>
            <a:endParaRPr lang="en-AU" sz="3600" dirty="0">
              <a:solidFill>
                <a:srgbClr val="FFFF00"/>
              </a:solidFill>
            </a:endParaRPr>
          </a:p>
          <a:p>
            <a:pPr hangingPunct="1"/>
            <a:r>
              <a:rPr lang="en-AU" b="1" dirty="0">
                <a:solidFill>
                  <a:srgbClr val="FFFF00"/>
                </a:solidFill>
              </a:rPr>
              <a:t>Molecular biology, systems biology of plant development</a:t>
            </a:r>
          </a:p>
        </p:txBody>
      </p:sp>
      <p:sp>
        <p:nvSpPr>
          <p:cNvPr id="7" name="Text Placeholder 4">
            <a:extLst>
              <a:ext uri="{FF2B5EF4-FFF2-40B4-BE49-F238E27FC236}">
                <a16:creationId xmlns:a16="http://schemas.microsoft.com/office/drawing/2014/main" id="{1238722A-069D-4246-BBD7-7024D7D040D4}"/>
              </a:ext>
            </a:extLst>
          </p:cNvPr>
          <p:cNvSpPr txBox="1">
            <a:spLocks/>
          </p:cNvSpPr>
          <p:nvPr/>
        </p:nvSpPr>
        <p:spPr>
          <a:xfrm>
            <a:off x="18515286" y="7438823"/>
            <a:ext cx="5760640" cy="604867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noAutofit/>
          </a:bodyPr>
          <a:lstStyle>
            <a:lvl1pPr marL="0" marR="0" indent="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1pPr>
            <a:lvl2pPr marL="0" marR="0" indent="2286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2pPr>
            <a:lvl3pPr marL="0" marR="0" indent="4572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3pPr>
            <a:lvl4pPr marL="0" marR="0" indent="6858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4pPr>
            <a:lvl5pPr marL="0" marR="0" indent="914400" algn="ctr" defTabSz="821531"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Source Sans Pro"/>
              </a:defRPr>
            </a:lvl5pPr>
            <a:lvl6pPr marL="2592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6pPr>
            <a:lvl7pPr marL="3037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7pPr>
            <a:lvl8pPr marL="34819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8pPr>
            <a:lvl9pPr marL="3926416" marR="0" indent="-370416" algn="l" defTabSz="821531" rtl="0" latinLnBrk="0">
              <a:lnSpc>
                <a:spcPct val="100000"/>
              </a:lnSpc>
              <a:spcBef>
                <a:spcPts val="59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Source Sans Pro"/>
              </a:defRPr>
            </a:lvl9pPr>
          </a:lstStyle>
          <a:p>
            <a:pPr hangingPunct="1"/>
            <a:r>
              <a:rPr lang="en-AU" dirty="0">
                <a:solidFill>
                  <a:srgbClr val="FFFF00"/>
                </a:solidFill>
              </a:rPr>
              <a:t>Prof. Ryan Lister</a:t>
            </a:r>
          </a:p>
          <a:p>
            <a:pPr hangingPunct="1"/>
            <a:r>
              <a:rPr lang="en-AU" sz="3600" dirty="0">
                <a:solidFill>
                  <a:srgbClr val="FFFF00"/>
                </a:solidFill>
              </a:rPr>
              <a:t>School of Molecular Sciences</a:t>
            </a:r>
          </a:p>
          <a:p>
            <a:pPr hangingPunct="1"/>
            <a:r>
              <a:rPr lang="en-AU" sz="3600" dirty="0" err="1">
                <a:solidFill>
                  <a:srgbClr val="FFFF00"/>
                </a:solidFill>
              </a:rPr>
              <a:t>ryan.lister@uwa.edu.au</a:t>
            </a:r>
            <a:endParaRPr lang="en-AU" sz="3600" dirty="0">
              <a:solidFill>
                <a:srgbClr val="FFFF00"/>
              </a:solidFill>
            </a:endParaRPr>
          </a:p>
          <a:p>
            <a:pPr hangingPunct="1"/>
            <a:endParaRPr lang="en-AU" sz="3600" dirty="0">
              <a:solidFill>
                <a:srgbClr val="FFFF00"/>
              </a:solidFill>
            </a:endParaRPr>
          </a:p>
          <a:p>
            <a:pPr hangingPunct="1"/>
            <a:r>
              <a:rPr lang="en-AU" b="1" dirty="0">
                <a:solidFill>
                  <a:srgbClr val="FFFF00"/>
                </a:solidFill>
              </a:rPr>
              <a:t>Biochemistry and molecular biology of epigenetic control in eukaryotes </a:t>
            </a:r>
          </a:p>
        </p:txBody>
      </p:sp>
      <p:pic>
        <p:nvPicPr>
          <p:cNvPr id="8" name="Picture 7">
            <a:extLst>
              <a:ext uri="{FF2B5EF4-FFF2-40B4-BE49-F238E27FC236}">
                <a16:creationId xmlns:a16="http://schemas.microsoft.com/office/drawing/2014/main" id="{512C09C6-4E50-6440-AB26-7976B6D15D19}"/>
              </a:ext>
            </a:extLst>
          </p:cNvPr>
          <p:cNvPicPr>
            <a:picLocks noChangeAspect="1"/>
          </p:cNvPicPr>
          <p:nvPr/>
        </p:nvPicPr>
        <p:blipFill>
          <a:blip r:embed="rId3"/>
          <a:stretch>
            <a:fillRect/>
          </a:stretch>
        </p:blipFill>
        <p:spPr>
          <a:xfrm>
            <a:off x="7159235" y="2447070"/>
            <a:ext cx="4320480" cy="4320480"/>
          </a:xfrm>
          <a:prstGeom prst="rect">
            <a:avLst/>
          </a:prstGeom>
        </p:spPr>
      </p:pic>
      <p:pic>
        <p:nvPicPr>
          <p:cNvPr id="10" name="Picture 9">
            <a:extLst>
              <a:ext uri="{FF2B5EF4-FFF2-40B4-BE49-F238E27FC236}">
                <a16:creationId xmlns:a16="http://schemas.microsoft.com/office/drawing/2014/main" id="{E80D9D1D-5BDC-744F-A73F-5118C1516814}"/>
              </a:ext>
            </a:extLst>
          </p:cNvPr>
          <p:cNvPicPr>
            <a:picLocks noChangeAspect="1"/>
          </p:cNvPicPr>
          <p:nvPr/>
        </p:nvPicPr>
        <p:blipFill>
          <a:blip r:embed="rId4"/>
          <a:stretch>
            <a:fillRect/>
          </a:stretch>
        </p:blipFill>
        <p:spPr>
          <a:xfrm>
            <a:off x="19128153" y="2413178"/>
            <a:ext cx="4320480" cy="4320480"/>
          </a:xfrm>
          <a:prstGeom prst="rect">
            <a:avLst/>
          </a:prstGeom>
        </p:spPr>
      </p:pic>
      <p:pic>
        <p:nvPicPr>
          <p:cNvPr id="11" name="UWA-Acronym-Hor-CMYK-Rev.png" descr="The University of Western Australian with image of the crest.">
            <a:extLst>
              <a:ext uri="{FF2B5EF4-FFF2-40B4-BE49-F238E27FC236}">
                <a16:creationId xmlns:a16="http://schemas.microsoft.com/office/drawing/2014/main" id="{E77205CE-FF07-3840-B17C-359AFB4A54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pic>
        <p:nvPicPr>
          <p:cNvPr id="12" name="Picture 11" descr="A person with glasses and beard&#10;&#10;Description automatically generated">
            <a:extLst>
              <a:ext uri="{FF2B5EF4-FFF2-40B4-BE49-F238E27FC236}">
                <a16:creationId xmlns:a16="http://schemas.microsoft.com/office/drawing/2014/main" id="{3EAB0768-6D65-9420-77C9-3E5CE91E39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5452" y="2400037"/>
            <a:ext cx="3819127" cy="4333621"/>
          </a:xfrm>
          <a:prstGeom prst="rect">
            <a:avLst/>
          </a:prstGeom>
        </p:spPr>
      </p:pic>
      <p:pic>
        <p:nvPicPr>
          <p:cNvPr id="3" name="Picture 2">
            <a:extLst>
              <a:ext uri="{FF2B5EF4-FFF2-40B4-BE49-F238E27FC236}">
                <a16:creationId xmlns:a16="http://schemas.microsoft.com/office/drawing/2014/main" id="{C5AFF92E-1065-6972-948F-5CFBFEB766BC}"/>
              </a:ext>
            </a:extLst>
          </p:cNvPr>
          <p:cNvPicPr>
            <a:picLocks noChangeAspect="1"/>
          </p:cNvPicPr>
          <p:nvPr/>
        </p:nvPicPr>
        <p:blipFill>
          <a:blip r:embed="rId7"/>
          <a:stretch>
            <a:fillRect/>
          </a:stretch>
        </p:blipFill>
        <p:spPr>
          <a:xfrm>
            <a:off x="13128103" y="2447070"/>
            <a:ext cx="4571937" cy="4320480"/>
          </a:xfrm>
          <a:prstGeom prst="rect">
            <a:avLst/>
          </a:prstGeom>
        </p:spPr>
      </p:pic>
    </p:spTree>
    <p:extLst>
      <p:ext uri="{BB962C8B-B14F-4D97-AF65-F5344CB8AC3E}">
        <p14:creationId xmlns:p14="http://schemas.microsoft.com/office/powerpoint/2010/main" val="141280089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1426804" y="289592"/>
            <a:ext cx="21530392" cy="1589485"/>
          </a:xfrm>
        </p:spPr>
        <p:txBody>
          <a:bodyPr>
            <a:normAutofit fontScale="90000"/>
          </a:bodyPr>
          <a:lstStyle/>
          <a:p>
            <a:r>
              <a:rPr lang="en-AU" dirty="0"/>
              <a:t>Unit outline</a:t>
            </a:r>
          </a:p>
        </p:txBody>
      </p:sp>
      <p:pic>
        <p:nvPicPr>
          <p:cNvPr id="15" name="UWA-Acronym-Hor-CMYK-Rev.png" descr="The University of Western Australian with image of the crest.">
            <a:extLst>
              <a:ext uri="{FF2B5EF4-FFF2-40B4-BE49-F238E27FC236}">
                <a16:creationId xmlns:a16="http://schemas.microsoft.com/office/drawing/2014/main" id="{4A727BBC-7FA0-BF41-9085-40BCFB845A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pic>
        <p:nvPicPr>
          <p:cNvPr id="5" name="Picture 4" descr="A white sheet with black text&#10;&#10;Description automatically generated">
            <a:extLst>
              <a:ext uri="{FF2B5EF4-FFF2-40B4-BE49-F238E27FC236}">
                <a16:creationId xmlns:a16="http://schemas.microsoft.com/office/drawing/2014/main" id="{467A1C90-A9D6-21E4-73E4-32B066EA6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848" y="1912055"/>
            <a:ext cx="9217024" cy="7281958"/>
          </a:xfrm>
          <a:prstGeom prst="rect">
            <a:avLst/>
          </a:prstGeom>
        </p:spPr>
      </p:pic>
      <p:pic>
        <p:nvPicPr>
          <p:cNvPr id="10" name="Picture 9" descr="A white rectangular box with black text&#10;&#10;Description automatically generated">
            <a:extLst>
              <a:ext uri="{FF2B5EF4-FFF2-40B4-BE49-F238E27FC236}">
                <a16:creationId xmlns:a16="http://schemas.microsoft.com/office/drawing/2014/main" id="{7FEFB336-9663-2728-1308-D5529EDF2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1260" y="9176528"/>
            <a:ext cx="9221968" cy="4090184"/>
          </a:xfrm>
          <a:prstGeom prst="rect">
            <a:avLst/>
          </a:prstGeom>
        </p:spPr>
      </p:pic>
      <p:pic>
        <p:nvPicPr>
          <p:cNvPr id="12" name="Picture 11" descr="A white sheet with black text&#10;&#10;Description automatically generated">
            <a:extLst>
              <a:ext uri="{FF2B5EF4-FFF2-40B4-BE49-F238E27FC236}">
                <a16:creationId xmlns:a16="http://schemas.microsoft.com/office/drawing/2014/main" id="{A2CFC807-3CB0-3272-4B67-0E9366F1D2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65399" y="2321496"/>
            <a:ext cx="10461935" cy="10168060"/>
          </a:xfrm>
          <a:prstGeom prst="rect">
            <a:avLst/>
          </a:prstGeom>
        </p:spPr>
      </p:pic>
    </p:spTree>
    <p:extLst>
      <p:ext uri="{BB962C8B-B14F-4D97-AF65-F5344CB8AC3E}">
        <p14:creationId xmlns:p14="http://schemas.microsoft.com/office/powerpoint/2010/main" val="26863179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p:txBody>
          <a:bodyPr>
            <a:normAutofit/>
          </a:bodyPr>
          <a:lstStyle/>
          <a:p>
            <a:r>
              <a:rPr lang="en-AU" dirty="0"/>
              <a:t>Schedule weeks 1-6</a:t>
            </a:r>
          </a:p>
        </p:txBody>
      </p:sp>
      <p:sp>
        <p:nvSpPr>
          <p:cNvPr id="3" name="Text Placeholder 2">
            <a:extLst>
              <a:ext uri="{FF2B5EF4-FFF2-40B4-BE49-F238E27FC236}">
                <a16:creationId xmlns:a16="http://schemas.microsoft.com/office/drawing/2014/main" id="{052016CA-72D5-4F4F-9937-2A9860250B0C}"/>
              </a:ext>
            </a:extLst>
          </p:cNvPr>
          <p:cNvSpPr>
            <a:spLocks noGrp="1"/>
          </p:cNvSpPr>
          <p:nvPr>
            <p:ph type="body" idx="1"/>
          </p:nvPr>
        </p:nvSpPr>
        <p:spPr>
          <a:xfrm>
            <a:off x="1642828" y="3664744"/>
            <a:ext cx="21638404" cy="8840392"/>
          </a:xfrm>
        </p:spPr>
        <p:txBody>
          <a:bodyPr>
            <a:normAutofit/>
          </a:bodyPr>
          <a:lstStyle/>
          <a:p>
            <a:r>
              <a:rPr lang="en-AU" sz="4800" b="1" dirty="0">
                <a:solidFill>
                  <a:srgbClr val="FFFF00"/>
                </a:solidFill>
              </a:rPr>
              <a:t>Lectures:</a:t>
            </a:r>
            <a:r>
              <a:rPr lang="en-AU" sz="4800" dirty="0">
                <a:solidFill>
                  <a:srgbClr val="FFFF00"/>
                </a:solidFill>
              </a:rPr>
              <a:t> Online (pre-recorded, </a:t>
            </a:r>
            <a:r>
              <a:rPr lang="en-US" sz="4800" dirty="0">
                <a:solidFill>
                  <a:srgbClr val="FFFF00"/>
                </a:solidFill>
              </a:rPr>
              <a:t>2 x ~45min)</a:t>
            </a:r>
            <a:endParaRPr lang="en-AU" sz="4800" dirty="0">
              <a:solidFill>
                <a:srgbClr val="FFFF00"/>
              </a:solidFill>
            </a:endParaRPr>
          </a:p>
          <a:p>
            <a:r>
              <a:rPr lang="en-AU" sz="4800" b="1" dirty="0">
                <a:solidFill>
                  <a:srgbClr val="FFFF00"/>
                </a:solidFill>
              </a:rPr>
              <a:t>Q &amp; A sessions: </a:t>
            </a:r>
            <a:r>
              <a:rPr lang="en-AU" sz="4800" dirty="0">
                <a:solidFill>
                  <a:srgbClr val="FFFF00"/>
                </a:solidFill>
              </a:rPr>
              <a:t>Online (live); 1 session per week, Wednesday 5-6 pm (weeks 1-5)</a:t>
            </a:r>
          </a:p>
          <a:p>
            <a:r>
              <a:rPr lang="en-US" sz="4800" b="1" dirty="0">
                <a:solidFill>
                  <a:srgbClr val="FFFF00"/>
                </a:solidFill>
              </a:rPr>
              <a:t>Workshops:</a:t>
            </a:r>
            <a:r>
              <a:rPr lang="en-US" sz="4800" dirty="0">
                <a:solidFill>
                  <a:srgbClr val="FFFF00"/>
                </a:solidFill>
              </a:rPr>
              <a:t> Thursday, 15:00–18:00, RBST: [G16] Robert Street LT, weeks 2 – 5</a:t>
            </a:r>
          </a:p>
          <a:p>
            <a:r>
              <a:rPr lang="en-US" sz="4800" b="1" dirty="0">
                <a:solidFill>
                  <a:srgbClr val="FFFF00"/>
                </a:solidFill>
              </a:rPr>
              <a:t>Seminars:</a:t>
            </a:r>
            <a:r>
              <a:rPr lang="en-US" sz="4800" dirty="0">
                <a:solidFill>
                  <a:srgbClr val="FFFF00"/>
                </a:solidFill>
              </a:rPr>
              <a:t> Friday, 15:00–17:00, Simmonds Lecture Theatre G01, weeks 2–6</a:t>
            </a:r>
          </a:p>
        </p:txBody>
      </p:sp>
      <p:pic>
        <p:nvPicPr>
          <p:cNvPr id="6" name="UWA-Acronym-Hor-CMYK-Rev.png" descr="The University of Western Australian with image of the crest.">
            <a:extLst>
              <a:ext uri="{FF2B5EF4-FFF2-40B4-BE49-F238E27FC236}">
                <a16:creationId xmlns:a16="http://schemas.microsoft.com/office/drawing/2014/main" id="{FB7E42AB-FEDD-0741-B41B-5D4FBD9BBB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spTree>
    <p:extLst>
      <p:ext uri="{BB962C8B-B14F-4D97-AF65-F5344CB8AC3E}">
        <p14:creationId xmlns:p14="http://schemas.microsoft.com/office/powerpoint/2010/main" val="17815140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p:txBody>
          <a:bodyPr>
            <a:normAutofit/>
          </a:bodyPr>
          <a:lstStyle/>
          <a:p>
            <a:r>
              <a:rPr lang="en-AU" dirty="0"/>
              <a:t>Schedule weeks 6-12</a:t>
            </a:r>
          </a:p>
        </p:txBody>
      </p:sp>
      <p:sp>
        <p:nvSpPr>
          <p:cNvPr id="3" name="Text Placeholder 2">
            <a:extLst>
              <a:ext uri="{FF2B5EF4-FFF2-40B4-BE49-F238E27FC236}">
                <a16:creationId xmlns:a16="http://schemas.microsoft.com/office/drawing/2014/main" id="{052016CA-72D5-4F4F-9937-2A9860250B0C}"/>
              </a:ext>
            </a:extLst>
          </p:cNvPr>
          <p:cNvSpPr>
            <a:spLocks noGrp="1"/>
          </p:cNvSpPr>
          <p:nvPr>
            <p:ph type="body" idx="1"/>
          </p:nvPr>
        </p:nvSpPr>
        <p:spPr>
          <a:xfrm>
            <a:off x="2038872" y="3661171"/>
            <a:ext cx="19586176" cy="8840392"/>
          </a:xfrm>
        </p:spPr>
        <p:txBody>
          <a:bodyPr>
            <a:normAutofit/>
          </a:bodyPr>
          <a:lstStyle/>
          <a:p>
            <a:r>
              <a:rPr lang="en-US" sz="4800" b="1" dirty="0">
                <a:solidFill>
                  <a:srgbClr val="FFFF00"/>
                </a:solidFill>
              </a:rPr>
              <a:t>Self-study time:</a:t>
            </a:r>
            <a:r>
              <a:rPr lang="en-US" sz="4800" dirty="0">
                <a:solidFill>
                  <a:srgbClr val="FFFF00"/>
                </a:solidFill>
              </a:rPr>
              <a:t> Read literature &amp; develop project</a:t>
            </a:r>
          </a:p>
          <a:p>
            <a:r>
              <a:rPr lang="en-US" sz="4800" b="1" dirty="0">
                <a:solidFill>
                  <a:srgbClr val="FFFF00"/>
                </a:solidFill>
              </a:rPr>
              <a:t>Student group meetings:</a:t>
            </a:r>
            <a:r>
              <a:rPr lang="en-US" sz="4800" dirty="0">
                <a:solidFill>
                  <a:srgbClr val="FFFF00"/>
                </a:solidFill>
              </a:rPr>
              <a:t> Develop project &amp; prepare discussion with supervisor (1-2h/week minimum)</a:t>
            </a:r>
          </a:p>
          <a:p>
            <a:r>
              <a:rPr lang="en-US" sz="4800" b="1" dirty="0">
                <a:solidFill>
                  <a:srgbClr val="FFFF00"/>
                </a:solidFill>
              </a:rPr>
              <a:t>Project meetings:</a:t>
            </a:r>
            <a:r>
              <a:rPr lang="en-US" sz="4800" dirty="0">
                <a:solidFill>
                  <a:srgbClr val="FFFF00"/>
                </a:solidFill>
              </a:rPr>
              <a:t> Scheduled by lecturer, 1 hour per week online mentoring on demand (via MS Teams)</a:t>
            </a:r>
          </a:p>
        </p:txBody>
      </p:sp>
      <p:pic>
        <p:nvPicPr>
          <p:cNvPr id="4" name="UWA-Acronym-Hor-CMYK-Rev.png" descr="The University of Western Australian with image of the crest.">
            <a:extLst>
              <a:ext uri="{FF2B5EF4-FFF2-40B4-BE49-F238E27FC236}">
                <a16:creationId xmlns:a16="http://schemas.microsoft.com/office/drawing/2014/main" id="{8E10FD40-8A9C-9C49-961B-7CD2D57343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spTree>
    <p:extLst>
      <p:ext uri="{BB962C8B-B14F-4D97-AF65-F5344CB8AC3E}">
        <p14:creationId xmlns:p14="http://schemas.microsoft.com/office/powerpoint/2010/main" val="17704024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18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1489-42D3-4FC6-A1A9-A33A2EE8CE10}"/>
              </a:ext>
            </a:extLst>
          </p:cNvPr>
          <p:cNvSpPr>
            <a:spLocks noGrp="1"/>
          </p:cNvSpPr>
          <p:nvPr>
            <p:ph type="title"/>
          </p:nvPr>
        </p:nvSpPr>
        <p:spPr>
          <a:xfrm>
            <a:off x="4387453" y="-54768"/>
            <a:ext cx="15609094" cy="3036094"/>
          </a:xfrm>
        </p:spPr>
        <p:txBody>
          <a:bodyPr>
            <a:normAutofit/>
          </a:bodyPr>
          <a:lstStyle/>
          <a:p>
            <a:r>
              <a:rPr lang="en-AU" dirty="0"/>
              <a:t>Workshops</a:t>
            </a:r>
          </a:p>
        </p:txBody>
      </p:sp>
      <p:sp>
        <p:nvSpPr>
          <p:cNvPr id="3" name="Text Placeholder 2">
            <a:extLst>
              <a:ext uri="{FF2B5EF4-FFF2-40B4-BE49-F238E27FC236}">
                <a16:creationId xmlns:a16="http://schemas.microsoft.com/office/drawing/2014/main" id="{052016CA-72D5-4F4F-9937-2A9860250B0C}"/>
              </a:ext>
            </a:extLst>
          </p:cNvPr>
          <p:cNvSpPr>
            <a:spLocks noGrp="1"/>
          </p:cNvSpPr>
          <p:nvPr>
            <p:ph type="body" idx="1"/>
          </p:nvPr>
        </p:nvSpPr>
        <p:spPr>
          <a:xfrm>
            <a:off x="1516814" y="2981326"/>
            <a:ext cx="21350372" cy="8840392"/>
          </a:xfrm>
        </p:spPr>
        <p:txBody>
          <a:bodyPr>
            <a:normAutofit/>
          </a:bodyPr>
          <a:lstStyle/>
          <a:p>
            <a:r>
              <a:rPr lang="en-US" sz="4800" b="1" dirty="0">
                <a:solidFill>
                  <a:srgbClr val="FFFF00"/>
                </a:solidFill>
              </a:rPr>
              <a:t>Prepare: </a:t>
            </a:r>
            <a:r>
              <a:rPr lang="en-US" sz="4800" dirty="0">
                <a:solidFill>
                  <a:srgbClr val="FFFF00"/>
                </a:solidFill>
              </a:rPr>
              <a:t>Maximize hands-on training by studying the theoretical concepts </a:t>
            </a:r>
            <a:r>
              <a:rPr lang="en-US" sz="4800" b="1" dirty="0">
                <a:solidFill>
                  <a:srgbClr val="FFFF00"/>
                </a:solidFill>
              </a:rPr>
              <a:t>before</a:t>
            </a:r>
            <a:r>
              <a:rPr lang="en-US" sz="4800" dirty="0">
                <a:solidFill>
                  <a:srgbClr val="FFFF00"/>
                </a:solidFill>
              </a:rPr>
              <a:t> the workshop (materials on LMS)</a:t>
            </a:r>
            <a:endParaRPr lang="en-US" sz="4800" b="1" dirty="0">
              <a:solidFill>
                <a:srgbClr val="FFFF00"/>
              </a:solidFill>
            </a:endParaRPr>
          </a:p>
          <a:p>
            <a:r>
              <a:rPr lang="en-US" sz="4800" b="1" dirty="0">
                <a:solidFill>
                  <a:srgbClr val="FFFF00"/>
                </a:solidFill>
              </a:rPr>
              <a:t>Hands-on training: </a:t>
            </a:r>
            <a:r>
              <a:rPr lang="en-US" sz="4800" dirty="0">
                <a:solidFill>
                  <a:srgbClr val="FFFF00"/>
                </a:solidFill>
              </a:rPr>
              <a:t>Learn how to design genetic constructs using DNA management software</a:t>
            </a:r>
          </a:p>
          <a:p>
            <a:r>
              <a:rPr lang="en-US" sz="4800" b="1" dirty="0">
                <a:solidFill>
                  <a:srgbClr val="FFFF00"/>
                </a:solidFill>
              </a:rPr>
              <a:t>Examine real-world data</a:t>
            </a:r>
          </a:p>
          <a:p>
            <a:r>
              <a:rPr lang="en-US" sz="4800" b="1" dirty="0">
                <a:solidFill>
                  <a:srgbClr val="FFFF00"/>
                </a:solidFill>
              </a:rPr>
              <a:t>Get to know our experimental setups </a:t>
            </a:r>
          </a:p>
        </p:txBody>
      </p:sp>
      <p:pic>
        <p:nvPicPr>
          <p:cNvPr id="15" name="UWA-Acronym-Hor-CMYK-Rev.png" descr="The University of Western Australian with image of the crest.">
            <a:extLst>
              <a:ext uri="{FF2B5EF4-FFF2-40B4-BE49-F238E27FC236}">
                <a16:creationId xmlns:a16="http://schemas.microsoft.com/office/drawing/2014/main" id="{15931438-0504-D840-8023-EB93E5E5F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0852" y="256614"/>
            <a:ext cx="4923112" cy="1617594"/>
          </a:xfrm>
          <a:prstGeom prst="rect">
            <a:avLst/>
          </a:prstGeom>
          <a:ln w="12700">
            <a:miter lim="400000"/>
          </a:ln>
        </p:spPr>
      </p:pic>
    </p:spTree>
    <p:extLst>
      <p:ext uri="{BB962C8B-B14F-4D97-AF65-F5344CB8AC3E}">
        <p14:creationId xmlns:p14="http://schemas.microsoft.com/office/powerpoint/2010/main" val="842609304"/>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UWA"/>
        <a:ea typeface="UWA"/>
        <a:cs typeface="UWA"/>
      </a:majorFont>
      <a:minorFont>
        <a:latin typeface="Source Sans Pro"/>
        <a:ea typeface="Source Sans Pro"/>
        <a:cs typeface="Source Sans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UWA"/>
        <a:ea typeface="UWA"/>
        <a:cs typeface="UWA"/>
      </a:majorFont>
      <a:minorFont>
        <a:latin typeface="Source Sans Pro"/>
        <a:ea typeface="Source Sans Pro"/>
        <a:cs typeface="Source Sans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3617</TotalTime>
  <Words>1197</Words>
  <Application>Microsoft Macintosh PowerPoint</Application>
  <PresentationFormat>Custom</PresentationFormat>
  <Paragraphs>118</Paragraphs>
  <Slides>17</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Helvetica Light</vt:lpstr>
      <vt:lpstr>Helvetica Neue</vt:lpstr>
      <vt:lpstr>Source Sans Pro</vt:lpstr>
      <vt:lpstr>UWA</vt:lpstr>
      <vt:lpstr>White</vt:lpstr>
      <vt:lpstr>SCIE5508 Synthetic Biology – Solving global challenges</vt:lpstr>
      <vt:lpstr>PowerPoint Presentation</vt:lpstr>
      <vt:lpstr>A bit about myself…</vt:lpstr>
      <vt:lpstr>Our mission is to…</vt:lpstr>
      <vt:lpstr>Lecturers of SCIE5508</vt:lpstr>
      <vt:lpstr>Unit outline</vt:lpstr>
      <vt:lpstr>Schedule weeks 1-6</vt:lpstr>
      <vt:lpstr>Schedule weeks 6-12</vt:lpstr>
      <vt:lpstr>Workshops</vt:lpstr>
      <vt:lpstr>Seminar (journal club)</vt:lpstr>
      <vt:lpstr>Project: Develop a Synthetic Biology funding proposal</vt:lpstr>
      <vt:lpstr>Assessments</vt:lpstr>
      <vt:lpstr>Attendance</vt:lpstr>
      <vt:lpstr>Support &amp; resources</vt:lpstr>
      <vt:lpstr>Other information</vt:lpstr>
      <vt:lpstr> Learning Management System (LMS)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Taryn Mokrzycki</dc:creator>
  <cp:lastModifiedBy>Georg Fritz</cp:lastModifiedBy>
  <cp:revision>107</cp:revision>
  <dcterms:modified xsi:type="dcterms:W3CDTF">2024-07-23T01:55:33Z</dcterms:modified>
</cp:coreProperties>
</file>